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85" r:id="rId1"/>
  </p:sldMasterIdLst>
  <p:notesMasterIdLst>
    <p:notesMasterId r:id="rId2"/>
  </p:notesMasterIdLst>
  <p:sldIdLst>
    <p:sldId id="306" r:id="rId3"/>
    <p:sldId id="303" r:id="rId4"/>
    <p:sldId id="302" r:id="rId5"/>
    <p:sldId id="305" r:id="rId6"/>
    <p:sldId id="309" r:id="rId7"/>
    <p:sldId id="325" r:id="rId8"/>
    <p:sldId id="328" r:id="rId9"/>
    <p:sldId id="329" r:id="rId10"/>
    <p:sldId id="335" r:id="rId11"/>
    <p:sldId id="342" r:id="rId12"/>
    <p:sldId id="334" r:id="rId13"/>
    <p:sldId id="343" r:id="rId14"/>
    <p:sldId id="327" r:id="rId15"/>
    <p:sldId id="339" r:id="rId16"/>
    <p:sldId id="341" r:id="rId17"/>
    <p:sldId id="338" r:id="rId18"/>
    <p:sldId id="333" r:id="rId19"/>
    <p:sldId id="332" r:id="rId20"/>
    <p:sldId id="331" r:id="rId21"/>
    <p:sldId id="344" r:id="rId22"/>
    <p:sldId id="345" r:id="rId23"/>
    <p:sldId id="336" r:id="rId24"/>
    <p:sldId id="347" r:id="rId25"/>
    <p:sldId id="346" r:id="rId26"/>
    <p:sldId id="348" r:id="rId27"/>
    <p:sldId id="349" r:id="rId28"/>
    <p:sldId id="350" r:id="rId29"/>
    <p:sldId id="340" r:id="rId30"/>
    <p:sldId id="324" r:id="rId31"/>
    <p:sldId id="351" r:id="rId32"/>
    <p:sldId id="352" r:id="rId3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6640"/>
    <p:restoredTop sz="94595"/>
  </p:normalViewPr>
  <p:slideViewPr>
    <p:cSldViewPr snapToGrid="0" snapToObjects="1">
      <p:cViewPr varScale="1">
        <p:scale>
          <a:sx n="100" d="100"/>
          <a:sy n="100" d="100"/>
        </p:scale>
        <p:origin x="464" y="216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presProps" Target="presProps.xml"  /><Relationship Id="rId35" Type="http://schemas.openxmlformats.org/officeDocument/2006/relationships/viewProps" Target="viewProps.xml"  /><Relationship Id="rId36" Type="http://schemas.openxmlformats.org/officeDocument/2006/relationships/theme" Target="theme/theme1.xml"  /><Relationship Id="rId37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B8D89BD-7DC7-4B41-A068-8BA092964B07}" type="datetime1">
              <a:rPr kumimoji="1" lang="ko-Kore-KR" altLang="en-US"/>
              <a:pPr lvl="0">
                <a:defRPr/>
              </a:pPr>
              <a:t>2021-10-25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F1699EA-2A09-6040-A447-5E3010DCCCE5}" type="slidenum">
              <a:rPr kumimoji="1" lang="ko-Kore-KR" altLang="en-US"/>
              <a:pPr lvl="0">
                <a:defRPr/>
              </a:pPr>
              <a:t>‹#›</a:t>
            </a:fld>
            <a:endParaRPr kumimoji="1" lang="ko-Kore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1699EA-2A09-6040-A447-5E3010DCCCE5}" type="slidenum">
              <a:rPr kumimoji="1" lang="en-US" altLang="en-US"/>
              <a:pPr lvl="0">
                <a:defRPr/>
              </a:pPr>
              <a:t>3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1699EA-2A09-6040-A447-5E3010DCCCE5}" type="slidenum">
              <a:rPr kumimoji="1" lang="en-US" altLang="en-US"/>
              <a:pPr lvl="0">
                <a:defRPr/>
              </a:pPr>
              <a:t>30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1699EA-2A09-6040-A447-5E3010DCCCE5}" type="slidenum">
              <a:rPr kumimoji="1" lang="en-US" altLang="en-US"/>
              <a:pPr lvl="0">
                <a:defRPr/>
              </a:pPr>
              <a:t>10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1699EA-2A09-6040-A447-5E3010DCCCE5}" type="slidenum">
              <a:rPr kumimoji="1" lang="en-US" altLang="en-US"/>
              <a:pPr lvl="0">
                <a:defRPr/>
              </a:pPr>
              <a:t>12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1699EA-2A09-6040-A447-5E3010DCCCE5}" type="slidenum">
              <a:rPr kumimoji="1" lang="en-US" altLang="en-US"/>
              <a:pPr lvl="0">
                <a:defRPr/>
              </a:pPr>
              <a:t>14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1699EA-2A09-6040-A447-5E3010DCCCE5}" type="slidenum">
              <a:rPr kumimoji="1" lang="en-US" altLang="en-US"/>
              <a:pPr lvl="0">
                <a:defRPr/>
              </a:pPr>
              <a:t>15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1699EA-2A09-6040-A447-5E3010DCCCE5}" type="slidenum">
              <a:rPr kumimoji="1" lang="en-US" altLang="en-US"/>
              <a:pPr lvl="0">
                <a:defRPr/>
              </a:pPr>
              <a:t>25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1699EA-2A09-6040-A447-5E3010DCCCE5}" type="slidenum">
              <a:rPr kumimoji="1" lang="en-US" altLang="en-US"/>
              <a:pPr lvl="0">
                <a:defRPr/>
              </a:pPr>
              <a:t>26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1699EA-2A09-6040-A447-5E3010DCCCE5}" type="slidenum">
              <a:rPr kumimoji="1" lang="en-US" altLang="en-US"/>
              <a:pPr lvl="0">
                <a:defRPr/>
              </a:pPr>
              <a:t>27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F1699EA-2A09-6040-A447-5E3010DCCCE5}" type="slidenum">
              <a:rPr kumimoji="1" lang="en-US" altLang="en-US"/>
              <a:pPr lvl="0">
                <a:defRPr/>
              </a:pPr>
              <a:t>29</a:t>
            </a:fld>
            <a:endParaRPr kumimoji="1"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78D20-72E0-C74E-9CB7-C6A058847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4A1769-5996-0B47-B82F-BDD2BC124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472204-F552-E844-915D-BFE2F5502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2021. 10. 24.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B8DB4-48A6-F74E-8102-3CD0C956B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996956-21C7-CD44-B837-A803B85C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3504431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5B1D7E1-6D86-DC4D-BF1D-00C162D1E3F2}" type="datetime1">
              <a:rPr kumimoji="1" lang="ko-Kore-KR" altLang="en-US"/>
              <a:pPr lvl="0">
                <a:defRPr/>
              </a:pPr>
              <a:t>2021-10-25</a:t>
            </a:fld>
            <a:endParaRPr kumimoji="1" lang="ko-Kore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6821AD0-2B2E-A940-AA5D-41BABA881C7B}" type="slidenum">
              <a:rPr kumimoji="1" lang="ko-Kore-KR" altLang="en-US"/>
              <a:pPr lvl="0">
                <a:defRPr/>
              </a:pPr>
              <a:t>‹#›</a:t>
            </a:fld>
            <a:endParaRPr kumimoji="1" lang="ko-Kore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5B1D7E1-6D86-DC4D-BF1D-00C162D1E3F2}" type="datetime1">
              <a:rPr kumimoji="1" lang="ko-Kore-KR" altLang="en-US"/>
              <a:pPr lvl="0">
                <a:defRPr/>
              </a:pPr>
              <a:t>2021-10-25</a:t>
            </a:fld>
            <a:endParaRPr kumimoji="1" lang="ko-Kore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6821AD0-2B2E-A940-AA5D-41BABA881C7B}" type="slidenum">
              <a:rPr kumimoji="1" lang="ko-Kore-KR" altLang="en-US"/>
              <a:pPr lvl="0">
                <a:defRPr/>
              </a:pPr>
              <a:t>‹#›</a:t>
            </a:fld>
            <a:endParaRPr kumimoji="1" lang="ko-Kore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5B1D7E1-6D86-DC4D-BF1D-00C162D1E3F2}" type="datetime1">
              <a:rPr kumimoji="1" lang="ko-Kore-KR" altLang="en-US"/>
              <a:pPr lvl="0">
                <a:defRPr/>
              </a:pPr>
              <a:t>2021-10-25</a:t>
            </a:fld>
            <a:endParaRPr kumimoji="1" lang="ko-Kore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6821AD0-2B2E-A940-AA5D-41BABA881C7B}" type="slidenum">
              <a:rPr kumimoji="1" lang="ko-Kore-KR" altLang="en-US"/>
              <a:pPr lvl="0">
                <a:defRPr/>
              </a:pPr>
              <a:t>‹#›</a:t>
            </a:fld>
            <a:endParaRPr kumimoji="1" lang="ko-Kore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5B1D7E1-6D86-DC4D-BF1D-00C162D1E3F2}" type="datetime1">
              <a:rPr kumimoji="1" lang="ko-Kore-KR" altLang="en-US"/>
              <a:pPr lvl="0">
                <a:defRPr/>
              </a:pPr>
              <a:t>2021-10-25</a:t>
            </a:fld>
            <a:endParaRPr kumimoji="1" lang="ko-Kore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6821AD0-2B2E-A940-AA5D-41BABA881C7B}" type="slidenum">
              <a:rPr kumimoji="1" lang="ko-Kore-KR" altLang="en-US"/>
              <a:pPr lvl="0">
                <a:defRPr/>
              </a:pPr>
              <a:t>‹#›</a:t>
            </a:fld>
            <a:endParaRPr kumimoji="1" lang="ko-Kore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5B1D7E1-6D86-DC4D-BF1D-00C162D1E3F2}" type="datetime1">
              <a:rPr kumimoji="1" lang="ko-Kore-KR" altLang="en-US"/>
              <a:pPr lvl="0">
                <a:defRPr/>
              </a:pPr>
              <a:t>2021-10-25</a:t>
            </a:fld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6821AD0-2B2E-A940-AA5D-41BABA881C7B}" type="slidenum">
              <a:rPr kumimoji="1" lang="ko-Kore-KR" altLang="en-US"/>
              <a:pPr lvl="0">
                <a:defRPr/>
              </a:pPr>
              <a:t>‹#›</a:t>
            </a:fld>
            <a:endParaRPr kumimoji="1" lang="ko-Kore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5B1D7E1-6D86-DC4D-BF1D-00C162D1E3F2}" type="datetime1">
              <a:rPr kumimoji="1" lang="ko-Kore-KR" altLang="en-US"/>
              <a:pPr lvl="0">
                <a:defRPr/>
              </a:pPr>
              <a:t>2021-10-25</a:t>
            </a:fld>
            <a:endParaRPr kumimoji="1" lang="ko-Kore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6821AD0-2B2E-A940-AA5D-41BABA881C7B}" type="slidenum">
              <a:rPr kumimoji="1" lang="ko-Kore-KR" altLang="en-US"/>
              <a:pPr lvl="0">
                <a:defRPr/>
              </a:pPr>
              <a:t>‹#›</a:t>
            </a:fld>
            <a:endParaRPr kumimoji="1" lang="ko-Kore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5B1D7E1-6D86-DC4D-BF1D-00C162D1E3F2}" type="datetime1">
              <a:rPr kumimoji="1" lang="ko-Kore-KR" altLang="en-US"/>
              <a:pPr lvl="0">
                <a:defRPr/>
              </a:pPr>
              <a:t>2021-10-25</a:t>
            </a:fld>
            <a:endParaRPr kumimoji="1" lang="ko-Kore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6821AD0-2B2E-A940-AA5D-41BABA881C7B}" type="slidenum">
              <a:rPr kumimoji="1" lang="ko-Kore-KR" altLang="en-US"/>
              <a:pPr lvl="0">
                <a:defRPr/>
              </a:pPr>
              <a:t>‹#›</a:t>
            </a:fld>
            <a:endParaRPr kumimoji="1" lang="ko-Kore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5B1D7E1-6D86-DC4D-BF1D-00C162D1E3F2}" type="datetime1">
              <a:rPr kumimoji="1" lang="ko-Kore-KR" altLang="en-US"/>
              <a:pPr lvl="0">
                <a:defRPr/>
              </a:pPr>
              <a:t>2021-10-25</a:t>
            </a:fld>
            <a:endParaRPr kumimoji="1" lang="ko-Kore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6821AD0-2B2E-A940-AA5D-41BABA881C7B}" type="slidenum">
              <a:rPr kumimoji="1" lang="ko-Kore-KR" altLang="en-US"/>
              <a:pPr lvl="0">
                <a:defRPr/>
              </a:pPr>
              <a:t>‹#›</a:t>
            </a:fld>
            <a:endParaRPr kumimoji="1" lang="ko-Kore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5B1D7E1-6D86-DC4D-BF1D-00C162D1E3F2}" type="datetime1">
              <a:rPr kumimoji="1" lang="ko-Kore-KR" altLang="en-US"/>
              <a:pPr lvl="0">
                <a:defRPr/>
              </a:pPr>
              <a:t>2021-10-25</a:t>
            </a:fld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6821AD0-2B2E-A940-AA5D-41BABA881C7B}" type="slidenum">
              <a:rPr kumimoji="1" lang="ko-Kore-KR" altLang="en-US"/>
              <a:pPr lvl="0">
                <a:defRPr/>
              </a:pPr>
              <a:t>‹#›</a:t>
            </a:fld>
            <a:endParaRPr kumimoji="1" lang="ko-Kore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5B1D7E1-6D86-DC4D-BF1D-00C162D1E3F2}" type="datetime1">
              <a:rPr kumimoji="1" lang="ko-Kore-KR" altLang="en-US"/>
              <a:pPr lvl="0">
                <a:defRPr/>
              </a:pPr>
              <a:t>2021-10-25</a:t>
            </a:fld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6821AD0-2B2E-A940-AA5D-41BABA881C7B}" type="slidenum">
              <a:rPr kumimoji="1" lang="ko-Kore-KR" altLang="en-US"/>
              <a:pPr lvl="0">
                <a:defRPr/>
              </a:pPr>
              <a:t>‹#›</a:t>
            </a:fld>
            <a:endParaRPr kumimoji="1" lang="ko-Kore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75B1D7E1-6D86-DC4D-BF1D-00C162D1E3F2}" type="datetime1">
              <a:rPr kumimoji="1" lang="ko-Kore-KR" altLang="en-US"/>
              <a:pPr lvl="0">
                <a:defRPr/>
              </a:pPr>
              <a:t>2021-10-25</a:t>
            </a:fld>
            <a:endParaRPr kumimoji="1" lang="ko-Kore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6821AD0-2B2E-A940-AA5D-41BABA881C7B}" type="slidenum">
              <a:rPr kumimoji="1" lang="ko-Kore-KR" altLang="en-US"/>
              <a:pPr lvl="0">
                <a:defRPr/>
              </a:pPr>
              <a:t>‹#›</a:t>
            </a:fld>
            <a:endParaRPr kumimoji="1" lang="ko-Kore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6.png"  /><Relationship Id="rId7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2" Type="http://schemas.openxmlformats.org/officeDocument/2006/relationships/image" Target="../media/image2.png"  /><Relationship Id="rId3" Type="http://schemas.openxmlformats.org/officeDocument/2006/relationships/image" Target="../media/image12.png"  /><Relationship Id="rId4" Type="http://schemas.openxmlformats.org/officeDocument/2006/relationships/image" Target="../media/image5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7.png"  /><Relationship Id="rId2" Type="http://schemas.openxmlformats.org/officeDocument/2006/relationships/image" Target="../media/image2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2.png"  /><Relationship Id="rId7" Type="http://schemas.openxmlformats.org/officeDocument/2006/relationships/image" Target="../media/image26.png"  /><Relationship Id="rId8" Type="http://schemas.openxmlformats.org/officeDocument/2006/relationships/image" Target="../media/image12.png"  /><Relationship Id="rId9" Type="http://schemas.openxmlformats.org/officeDocument/2006/relationships/image" Target="../media/image1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Relationship Id="rId6" Type="http://schemas.openxmlformats.org/officeDocument/2006/relationships/image" Target="../media/image3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Relationship Id="rId3" Type="http://schemas.openxmlformats.org/officeDocument/2006/relationships/image" Target="../media/image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4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5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5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55.png"  /><Relationship Id="rId7" Type="http://schemas.openxmlformats.org/officeDocument/2006/relationships/image" Target="../media/image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12.png"  /><Relationship Id="rId4" Type="http://schemas.openxmlformats.org/officeDocument/2006/relationships/image" Target="../media/image6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ea typeface="배달의민족 한나체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1706" y="2291125"/>
            <a:ext cx="7387484" cy="10026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6000" b="1">
                <a:latin typeface="배달의민족 한나체 Pro"/>
                <a:ea typeface="배달의민족 한나체 Pro"/>
                <a:cs typeface="Arial Black"/>
              </a:rPr>
              <a:t>영상 컨텐츠 트렌드 분석</a:t>
            </a:r>
            <a:endParaRPr kumimoji="1" lang="en-US" altLang="ko-KR" sz="6000" b="1">
              <a:ea typeface="배달의민족 한나체 Pro"/>
              <a:cs typeface="Arial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1273" y="3613452"/>
            <a:ext cx="2151942" cy="4232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Pro"/>
                <a:ea typeface="배달의민족 한나체 Pro"/>
              </a:rPr>
              <a:t>지도 강사 </a:t>
            </a:r>
            <a:r>
              <a:rPr kumimoji="1" lang="en-US" altLang="ko-KR" spc="-15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Pro"/>
                <a:ea typeface="배달의민족 한나체 Pro"/>
              </a:rPr>
              <a:t>:</a:t>
            </a:r>
            <a:r>
              <a:rPr kumimoji="1"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Pro"/>
                <a:ea typeface="배달의민족 한나체 Pro"/>
              </a:rPr>
              <a:t> 김정현 강사님</a:t>
            </a:r>
            <a:endParaRPr kumimoji="1" lang="ko-Kore-KR" altLang="en-US" spc="-150">
              <a:solidFill>
                <a:schemeClr val="tx1">
                  <a:lumMod val="65000"/>
                  <a:lumOff val="35000"/>
                </a:schemeClr>
              </a:solidFill>
              <a:ea typeface="배달의민족 한나체 Pro"/>
            </a:endParaRPr>
          </a:p>
        </p:txBody>
      </p:sp>
      <p:cxnSp>
        <p:nvCxnSpPr>
          <p:cNvPr id="19" name="직선 연결선[R] 18"/>
          <p:cNvCxnSpPr/>
          <p:nvPr/>
        </p:nvCxnSpPr>
        <p:spPr>
          <a:xfrm>
            <a:off x="753649" y="2138819"/>
            <a:ext cx="106847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/>
          <p:nvPr/>
        </p:nvCxnSpPr>
        <p:spPr>
          <a:xfrm>
            <a:off x="753649" y="3429000"/>
            <a:ext cx="106847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751561" y="2564704"/>
            <a:ext cx="475989" cy="475989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11273" y="1670315"/>
            <a:ext cx="675567" cy="528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en-US" altLang="ko-KR" sz="2400">
                <a:solidFill>
                  <a:srgbClr val="f6c30a"/>
                </a:solidFill>
                <a:latin typeface="배달의민족 한나체 Pro"/>
                <a:ea typeface="배달의민족 한나체 Pro"/>
              </a:rPr>
              <a:t>4</a:t>
            </a:r>
            <a:r>
              <a:rPr kumimoji="1" lang="ko-KR" altLang="en-US" sz="2400">
                <a:solidFill>
                  <a:srgbClr val="f6c30a"/>
                </a:solidFill>
                <a:latin typeface="배달의민족 한나체 Pro"/>
                <a:ea typeface="배달의민족 한나체 Pro"/>
              </a:rPr>
              <a:t>조</a:t>
            </a:r>
            <a:endParaRPr kumimoji="1" lang="ko-Kore-KR" altLang="en-US" sz="2400">
              <a:solidFill>
                <a:schemeClr val="bg1">
                  <a:lumMod val="65000"/>
                </a:schemeClr>
              </a:solidFill>
              <a:ea typeface="배달의민족 한나체 Pro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43815" y="163067"/>
            <a:ext cx="1564005" cy="292228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빅데이터활용 프로젝트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ysClr val="windowText" lastClr="000000"/>
              </a:solidFill>
              <a:ea typeface="배달의민족 한나체 Pro"/>
            </a:endParaRPr>
          </a:p>
        </p:txBody>
      </p:sp>
      <p:pic>
        <p:nvPicPr>
          <p:cNvPr id="3" name="그림 2" descr="텍스트, 클립아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97720" y="6363221"/>
            <a:ext cx="1396560" cy="2231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45888" y="1761024"/>
            <a:ext cx="2722227" cy="4182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Pro"/>
                <a:ea typeface="배달의민족 한나체 Pro"/>
              </a:rPr>
              <a:t>꼬리에 꼬리를 무는 영상 컨텐츠</a:t>
            </a:r>
            <a:endParaRPr kumimoji="1" lang="en-US" altLang="ko-KR" spc="-150">
              <a:solidFill>
                <a:schemeClr val="tx1">
                  <a:lumMod val="65000"/>
                  <a:lumOff val="35000"/>
                </a:schemeClr>
              </a:solidFill>
              <a:ea typeface="배달의민족 한나체 Pr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118872"/>
            <a:ext cx="12192000" cy="7095744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51118" y="92638"/>
            <a:ext cx="11889764" cy="6765362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 rot="0">
            <a:off x="184785" y="248239"/>
            <a:ext cx="1811655" cy="770836"/>
            <a:chOff x="184785" y="248239"/>
            <a:chExt cx="1811655" cy="770836"/>
          </a:xfrm>
        </p:grpSpPr>
        <p:grpSp>
          <p:nvGrpSpPr>
            <p:cNvPr id="19" name="그룹 18"/>
            <p:cNvGrpSpPr/>
            <p:nvPr/>
          </p:nvGrpSpPr>
          <p:grpSpPr>
            <a:xfrm rot="0">
              <a:off x="258581" y="525992"/>
              <a:ext cx="1737859" cy="493083"/>
              <a:chOff x="258581" y="525992"/>
              <a:chExt cx="1737859" cy="493083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58581" y="525992"/>
                <a:ext cx="1737859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400" spc="-150">
                    <a:solidFill>
                      <a:schemeClr val="bg2">
                        <a:lumMod val="25000"/>
                      </a:schemeClr>
                    </a:solidFill>
                  </a:rPr>
                  <a:t>프로젝트 과정</a:t>
                </a:r>
                <a:endParaRPr lang="ko-KR" altLang="en-US" sz="2400" spc="-1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cxnSp>
            <p:nvCxnSpPr>
              <p:cNvPr id="22" name="직선 연결선 5"/>
              <p:cNvCxnSpPr/>
              <p:nvPr/>
            </p:nvCxnSpPr>
            <p:spPr>
              <a:xfrm>
                <a:off x="363703" y="1019075"/>
                <a:ext cx="1099826" cy="0"/>
              </a:xfrm>
              <a:prstGeom prst="line">
                <a:avLst/>
              </a:prstGeom>
              <a:ln w="222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184785" y="248239"/>
              <a:ext cx="1564005" cy="29278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4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빅데이터활용 프로젝트</a:t>
              </a:r>
              <a:endPara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23" name="그림 2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89190" y="6449723"/>
            <a:ext cx="1951692" cy="31180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145842" y="611952"/>
            <a:ext cx="4270448" cy="748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유튜브</a:t>
            </a:r>
            <a:r>
              <a:rPr kumimoji="1" lang="en-US" altLang="ko-KR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크롤링 </a:t>
            </a:r>
            <a:r>
              <a:rPr kumimoji="1" lang="ko-KR" altLang="en-US" sz="3600" spc="-150">
                <a:solidFill>
                  <a:srgbClr val="f6c30a">
                    <a:alpha val="80000"/>
                  </a:srgbClr>
                </a:solidFill>
              </a:rPr>
              <a:t>핵심</a:t>
            </a: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코드</a:t>
            </a:r>
            <a:endParaRPr kumimoji="1" lang="ko-Kore-KR" altLang="en-US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pic>
        <p:nvPicPr>
          <p:cNvPr id="4" name="그림 3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3792" y="1563638"/>
            <a:ext cx="7162800" cy="4749800"/>
          </a:xfrm>
          <a:prstGeom prst="rect">
            <a:avLst/>
          </a:prstGeom>
        </p:spPr>
      </p:pic>
      <p:sp>
        <p:nvSpPr>
          <p:cNvPr id="35" name="오른쪽 화살표[R] 34"/>
          <p:cNvSpPr/>
          <p:nvPr/>
        </p:nvSpPr>
        <p:spPr>
          <a:xfrm>
            <a:off x="5561617" y="3626025"/>
            <a:ext cx="530358" cy="42460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c30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5" name="오른쪽 화살표[R] 24"/>
          <p:cNvSpPr/>
          <p:nvPr/>
        </p:nvSpPr>
        <p:spPr>
          <a:xfrm>
            <a:off x="3504834" y="4667773"/>
            <a:ext cx="530358" cy="42460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c30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243093" y="3429000"/>
            <a:ext cx="3546309" cy="741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en-US" altLang="ko-Kore-KR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CSS Select </a:t>
            </a:r>
            <a:r>
              <a:rPr kumimoji="1" lang="ko-KR" altLang="en-US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사용하여  </a:t>
            </a:r>
            <a:endParaRPr kumimoji="1" lang="ko-KR" altLang="en-US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  <a:p>
            <a:pPr>
              <a:lnSpc>
                <a:spcPct val="120000"/>
              </a:lnSpc>
              <a:defRPr/>
            </a:pPr>
            <a:r>
              <a:rPr kumimoji="1" lang="ko-KR" altLang="en-US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원하는 정보를 찾는다</a:t>
            </a:r>
            <a:r>
              <a:rPr kumimoji="1" lang="en-US" altLang="ko-KR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.</a:t>
            </a:r>
            <a:endParaRPr kumimoji="1" lang="ko-Kore-KR" altLang="en-US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45842" y="4626613"/>
            <a:ext cx="3546309" cy="419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크롤링을 한 정보들이 각 </a:t>
            </a:r>
            <a:r>
              <a:rPr kumimoji="1" lang="en-US" altLang="ko-KR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List</a:t>
            </a:r>
            <a:r>
              <a:rPr kumimoji="1" lang="ko-KR" altLang="en-US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에 저장</a:t>
            </a:r>
            <a:r>
              <a:rPr kumimoji="1" lang="en-US" altLang="ko-KR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.</a:t>
            </a:r>
            <a:endParaRPr kumimoji="1" lang="ko-Kore-KR" altLang="en-US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68340" t="130"/>
          <a:stretch>
            <a:fillRect/>
          </a:stretch>
        </p:blipFill>
        <p:spPr>
          <a:xfrm>
            <a:off x="8354585" y="3490041"/>
            <a:ext cx="3469209" cy="266417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l="7740" r="42940" b="-4970"/>
          <a:stretch>
            <a:fillRect/>
          </a:stretch>
        </p:blipFill>
        <p:spPr>
          <a:xfrm>
            <a:off x="8236675" y="1487380"/>
            <a:ext cx="3705027" cy="191948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/>
          <a:srcRect l="21240" t="32690" r="20830" b="25550"/>
          <a:stretch>
            <a:fillRect/>
          </a:stretch>
        </p:blipFill>
        <p:spPr>
          <a:xfrm>
            <a:off x="9195099" y="503944"/>
            <a:ext cx="2000619" cy="809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6688299"/>
            <a:ext cx="12191999" cy="157463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62876" y="4381302"/>
            <a:ext cx="504889" cy="3792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</a:rPr>
              <a:t>시인</a:t>
            </a:r>
            <a:endParaRPr kumimoji="1" lang="ko-Kore-KR" altLang="en-US" sz="1600" b="1" spc="-15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2876" y="5358331"/>
            <a:ext cx="514414" cy="3833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</a:rPr>
              <a:t>토끼</a:t>
            </a:r>
            <a:endParaRPr kumimoji="1" lang="ko-Kore-KR" altLang="en-US" sz="1600" b="1" spc="-150">
              <a:solidFill>
                <a:schemeClr val="bg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 rot="0">
            <a:off x="258581" y="525992"/>
            <a:ext cx="1729961" cy="493083"/>
            <a:chOff x="258581" y="525992"/>
            <a:chExt cx="1729961" cy="493083"/>
          </a:xfrm>
        </p:grpSpPr>
        <p:sp>
          <p:nvSpPr>
            <p:cNvPr id="40" name="TextBox 39"/>
            <p:cNvSpPr txBox="1"/>
            <p:nvPr/>
          </p:nvSpPr>
          <p:spPr>
            <a:xfrm>
              <a:off x="258581" y="525992"/>
              <a:ext cx="173785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spc="-150">
                  <a:solidFill>
                    <a:schemeClr val="bg2">
                      <a:lumMod val="25000"/>
                    </a:schemeClr>
                  </a:solidFill>
                </a:rPr>
                <a:t>프로젝트 과정</a:t>
              </a:r>
              <a:endParaRPr lang="ko-KR" altLang="en-US" sz="2400" spc="-1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42" name="직선 연결선 5"/>
            <p:cNvCxnSpPr/>
            <p:nvPr/>
          </p:nvCxnSpPr>
          <p:spPr>
            <a:xfrm>
              <a:off x="363703" y="1019075"/>
              <a:ext cx="1099826" cy="0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19484" y="6306657"/>
            <a:ext cx="1951692" cy="31180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4785" y="248239"/>
            <a:ext cx="1564005" cy="29278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빅데이터활용 프로젝트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86361" y="1546233"/>
            <a:ext cx="2038854" cy="7473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en-US" altLang="ko-KR" sz="3600" spc="-150">
                <a:solidFill>
                  <a:srgbClr val="f6c30a">
                    <a:alpha val="80000"/>
                  </a:srgbClr>
                </a:solidFill>
              </a:rPr>
              <a:t>TV</a:t>
            </a: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크롤링</a:t>
            </a:r>
            <a:endParaRPr kumimoji="1" lang="ko-Kore-KR" altLang="en-US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34792" y="3849744"/>
            <a:ext cx="751534" cy="64822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045905" y="393282"/>
            <a:ext cx="951535" cy="747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결과</a:t>
            </a:r>
            <a:endParaRPr kumimoji="1" lang="ko-Kore-KR" altLang="en-US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l="7770" t="14630" r="15740" b="15820"/>
          <a:stretch>
            <a:fillRect/>
          </a:stretch>
        </p:blipFill>
        <p:spPr>
          <a:xfrm>
            <a:off x="6959" y="3403160"/>
            <a:ext cx="1988195" cy="154139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 rot="0">
            <a:off x="3300543" y="2733636"/>
            <a:ext cx="2117691" cy="989887"/>
            <a:chOff x="3300543" y="2733636"/>
            <a:chExt cx="2117691" cy="98988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/>
            <a:srcRect l="6260" t="30290" b="27740"/>
            <a:stretch>
              <a:fillRect/>
            </a:stretch>
          </p:blipFill>
          <p:spPr>
            <a:xfrm>
              <a:off x="3606466" y="2733636"/>
              <a:ext cx="1701441" cy="761737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3300543" y="3326491"/>
              <a:ext cx="2117691" cy="4244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kumimoji="1" lang="ko-KR" altLang="en-US" spc="-15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</a:rPr>
                <a:t>컨텐츠별 시청률</a:t>
              </a:r>
              <a:endParaRPr kumimoji="1" lang="ko-Kore-KR" altLang="en-US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46890" y="4969480"/>
            <a:ext cx="1467433" cy="5394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401679" y="4342373"/>
            <a:ext cx="1444993" cy="71822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84846" y="5038291"/>
            <a:ext cx="892576" cy="401659"/>
          </a:xfrm>
          <a:prstGeom prst="rect">
            <a:avLst/>
          </a:prstGeom>
        </p:spPr>
      </p:pic>
      <p:pic>
        <p:nvPicPr>
          <p:cNvPr id="35" name="그림 34" descr="텍스트, 표지판, 클립아트이(가) 표시된 사진  자동 생성된 설명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962193" y="5584238"/>
            <a:ext cx="971667" cy="42546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839854" y="5326500"/>
            <a:ext cx="1444992" cy="87832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144602" y="4837930"/>
            <a:ext cx="1523113" cy="741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방송사</a:t>
            </a:r>
            <a:endParaRPr kumimoji="1" lang="ko-KR" altLang="en-US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R" altLang="en-US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컨텐츠별 장르</a:t>
            </a:r>
            <a:endParaRPr kumimoji="1" lang="ko-Kore-KR" altLang="en-US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pic>
        <p:nvPicPr>
          <p:cNvPr id="43" name="그림 42" descr="텍스트, 영수증이(가) 표시된 사진  자동 생성된 설명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103366" y="1229921"/>
            <a:ext cx="4292949" cy="5041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118872"/>
            <a:ext cx="12192000" cy="7095744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51118" y="92638"/>
            <a:ext cx="11889764" cy="6765362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 rot="0">
            <a:off x="184785" y="248239"/>
            <a:ext cx="1811655" cy="770836"/>
            <a:chOff x="184785" y="248239"/>
            <a:chExt cx="1811655" cy="770836"/>
          </a:xfrm>
        </p:grpSpPr>
        <p:grpSp>
          <p:nvGrpSpPr>
            <p:cNvPr id="19" name="그룹 18"/>
            <p:cNvGrpSpPr/>
            <p:nvPr/>
          </p:nvGrpSpPr>
          <p:grpSpPr>
            <a:xfrm rot="0">
              <a:off x="258581" y="525992"/>
              <a:ext cx="1737859" cy="493083"/>
              <a:chOff x="258581" y="525992"/>
              <a:chExt cx="1737859" cy="493083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58581" y="525992"/>
                <a:ext cx="1737859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400" spc="-150">
                    <a:solidFill>
                      <a:schemeClr val="bg2">
                        <a:lumMod val="25000"/>
                      </a:schemeClr>
                    </a:solidFill>
                  </a:rPr>
                  <a:t>프로젝트 과정</a:t>
                </a:r>
                <a:endParaRPr lang="ko-KR" altLang="en-US" sz="2400" spc="-1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cxnSp>
            <p:nvCxnSpPr>
              <p:cNvPr id="22" name="직선 연결선 5"/>
              <p:cNvCxnSpPr/>
              <p:nvPr/>
            </p:nvCxnSpPr>
            <p:spPr>
              <a:xfrm>
                <a:off x="363703" y="1019075"/>
                <a:ext cx="1099826" cy="0"/>
              </a:xfrm>
              <a:prstGeom prst="line">
                <a:avLst/>
              </a:prstGeom>
              <a:ln w="222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184785" y="248239"/>
              <a:ext cx="1564005" cy="29278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4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빅데이터활용 프로젝트</a:t>
              </a:r>
              <a:endPara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23" name="그림 2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89190" y="6449723"/>
            <a:ext cx="1951692" cy="31180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567359" y="599213"/>
            <a:ext cx="3791781" cy="7419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en-US" altLang="ko-KR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TV</a:t>
            </a: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크롤링 </a:t>
            </a:r>
            <a:r>
              <a:rPr kumimoji="1" lang="ko-KR" altLang="en-US" sz="3600" spc="-150">
                <a:solidFill>
                  <a:srgbClr val="f6c30a">
                    <a:alpha val="80000"/>
                  </a:srgbClr>
                </a:solidFill>
              </a:rPr>
              <a:t>핵심</a:t>
            </a: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코드</a:t>
            </a:r>
            <a:endParaRPr kumimoji="1" lang="ko-Kore-KR" altLang="en-US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pic>
        <p:nvPicPr>
          <p:cNvPr id="3" name="그림 2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t="20140" b="7960"/>
          <a:stretch>
            <a:fillRect/>
          </a:stretch>
        </p:blipFill>
        <p:spPr>
          <a:xfrm>
            <a:off x="527601" y="1968333"/>
            <a:ext cx="7594966" cy="3063090"/>
          </a:xfrm>
          <a:prstGeom prst="rect">
            <a:avLst/>
          </a:prstGeom>
        </p:spPr>
      </p:pic>
      <p:sp>
        <p:nvSpPr>
          <p:cNvPr id="25" name="오른쪽 화살표[R] 24"/>
          <p:cNvSpPr/>
          <p:nvPr/>
        </p:nvSpPr>
        <p:spPr>
          <a:xfrm rot="2135839">
            <a:off x="4827302" y="3442782"/>
            <a:ext cx="1038677" cy="47097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c30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385834" y="3894714"/>
            <a:ext cx="3805850" cy="418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선택 박스를 클릭하여 원하는 정보들을 선택</a:t>
            </a:r>
            <a:r>
              <a:rPr kumimoji="1" lang="en-US" altLang="ko-KR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.</a:t>
            </a:r>
            <a:endParaRPr kumimoji="1" lang="ko-Kore-KR" altLang="en-US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18740" t="34980" b="37740"/>
          <a:stretch>
            <a:fillRect/>
          </a:stretch>
        </p:blipFill>
        <p:spPr>
          <a:xfrm>
            <a:off x="6253974" y="4550921"/>
            <a:ext cx="5505659" cy="15162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6688299"/>
            <a:ext cx="12191999" cy="157463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62876" y="4381302"/>
            <a:ext cx="504889" cy="3792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</a:rPr>
              <a:t>시인</a:t>
            </a:r>
            <a:endParaRPr kumimoji="1" lang="ko-Kore-KR" altLang="en-US" sz="1600" b="1" spc="-15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2876" y="5358331"/>
            <a:ext cx="514414" cy="3833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</a:rPr>
              <a:t>토끼</a:t>
            </a:r>
            <a:endParaRPr kumimoji="1" lang="ko-Kore-KR" altLang="en-US" sz="1600" b="1" spc="-150">
              <a:solidFill>
                <a:schemeClr val="bg1"/>
              </a:solidFill>
            </a:endParaRPr>
          </a:p>
        </p:txBody>
      </p:sp>
      <p:pic>
        <p:nvPicPr>
          <p:cNvPr id="16" name="그림 15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19484" y="6306657"/>
            <a:ext cx="1951692" cy="311809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 rot="0">
            <a:off x="258581" y="248239"/>
            <a:ext cx="1729961" cy="770836"/>
            <a:chOff x="258581" y="248239"/>
            <a:chExt cx="1729961" cy="770836"/>
          </a:xfrm>
        </p:grpSpPr>
        <p:grpSp>
          <p:nvGrpSpPr>
            <p:cNvPr id="38" name="그룹 37"/>
            <p:cNvGrpSpPr/>
            <p:nvPr/>
          </p:nvGrpSpPr>
          <p:grpSpPr>
            <a:xfrm rot="0">
              <a:off x="258581" y="525992"/>
              <a:ext cx="1729961" cy="493083"/>
              <a:chOff x="258581" y="525992"/>
              <a:chExt cx="1729961" cy="493083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258581" y="525992"/>
                <a:ext cx="1737859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400" spc="-150">
                    <a:solidFill>
                      <a:schemeClr val="bg2">
                        <a:lumMod val="25000"/>
                      </a:schemeClr>
                    </a:solidFill>
                  </a:rPr>
                  <a:t>프로젝트 과정</a:t>
                </a:r>
                <a:endParaRPr lang="ko-KR" altLang="en-US" sz="2400" spc="-1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cxnSp>
            <p:nvCxnSpPr>
              <p:cNvPr id="42" name="직선 연결선 5"/>
              <p:cNvCxnSpPr/>
              <p:nvPr/>
            </p:nvCxnSpPr>
            <p:spPr>
              <a:xfrm>
                <a:off x="363703" y="1019075"/>
                <a:ext cx="1099826" cy="0"/>
              </a:xfrm>
              <a:prstGeom prst="line">
                <a:avLst/>
              </a:prstGeom>
              <a:ln w="222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184785" y="248239"/>
              <a:ext cx="1564005" cy="29278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4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빅데이터활용 프로젝트</a:t>
              </a:r>
              <a:endPara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74729" y="1595946"/>
            <a:ext cx="2279161" cy="7452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en-US" altLang="ko-KR" sz="3600" spc="-150">
                <a:solidFill>
                  <a:srgbClr val="f6c30a">
                    <a:alpha val="80000"/>
                  </a:srgbClr>
                </a:solidFill>
              </a:rPr>
              <a:t>OTT</a:t>
            </a: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크롤링</a:t>
            </a:r>
            <a:endParaRPr kumimoji="1" lang="ko-Kore-KR" altLang="en-US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3616" y="2445762"/>
            <a:ext cx="1149409" cy="1172676"/>
          </a:xfrm>
          <a:prstGeom prst="rect">
            <a:avLst/>
          </a:prstGeom>
        </p:spPr>
      </p:pic>
      <p:pic>
        <p:nvPicPr>
          <p:cNvPr id="15" name="그림 14" descr="텍스트, 클립아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6518" y="3917752"/>
            <a:ext cx="2184400" cy="9271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2329" y="5111800"/>
            <a:ext cx="1422400" cy="1422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93956" y="2780778"/>
            <a:ext cx="751534" cy="64822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 rot="0">
            <a:off x="4008833" y="2833452"/>
            <a:ext cx="2814972" cy="397032"/>
            <a:chOff x="4008833" y="2833452"/>
            <a:chExt cx="2814972" cy="397032"/>
          </a:xfrm>
        </p:grpSpPr>
        <p:pic>
          <p:nvPicPr>
            <p:cNvPr id="9" name="그림 8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008833" y="2837275"/>
              <a:ext cx="748969" cy="39320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706114" y="2833452"/>
              <a:ext cx="2117691" cy="4221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kumimoji="1" lang="ko-KR" altLang="en-US" spc="-15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</a:rPr>
                <a:t>기준 영화</a:t>
              </a:r>
              <a:r>
                <a:rPr kumimoji="1" lang="en-US" altLang="ko-KR" spc="-15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</a:rPr>
                <a:t>,TV</a:t>
              </a:r>
              <a:r>
                <a:rPr kumimoji="1" lang="ko-KR" altLang="en-US" spc="-15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</a:rPr>
                <a:t>쇼 </a:t>
              </a:r>
              <a:r>
                <a:rPr kumimoji="1" lang="en-US" altLang="ko-KR" spc="-15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</a:rPr>
                <a:t>Top10</a:t>
              </a:r>
              <a:endParaRPr kumimoji="1" lang="ko-Kore-KR" altLang="en-US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093956" y="4057191"/>
            <a:ext cx="751534" cy="64822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093956" y="5498889"/>
            <a:ext cx="751534" cy="6482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845490" y="4163614"/>
            <a:ext cx="2117691" cy="416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왓챠 최고 인기작</a:t>
            </a:r>
            <a:endParaRPr kumimoji="1" lang="ko-Kore-KR" altLang="en-US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45490" y="5583658"/>
            <a:ext cx="2117691" cy="424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추천 인기 장르</a:t>
            </a:r>
            <a:endParaRPr kumimoji="1" lang="ko-Kore-KR" altLang="en-US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pic>
        <p:nvPicPr>
          <p:cNvPr id="19" name="그림 18" descr="텍스트이(가) 표시된 사진  자동 생성된 설명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668518" y="1639509"/>
            <a:ext cx="3162648" cy="485828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786413" y="747273"/>
            <a:ext cx="953853" cy="7462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결과</a:t>
            </a:r>
            <a:endParaRPr kumimoji="1" lang="ko-Kore-KR" altLang="en-US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118872"/>
            <a:ext cx="12192000" cy="7095744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51118" y="92638"/>
            <a:ext cx="11889764" cy="6765362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 rot="0">
            <a:off x="184785" y="248239"/>
            <a:ext cx="1811655" cy="770836"/>
            <a:chOff x="184785" y="248239"/>
            <a:chExt cx="1811655" cy="770836"/>
          </a:xfrm>
        </p:grpSpPr>
        <p:grpSp>
          <p:nvGrpSpPr>
            <p:cNvPr id="19" name="그룹 18"/>
            <p:cNvGrpSpPr/>
            <p:nvPr/>
          </p:nvGrpSpPr>
          <p:grpSpPr>
            <a:xfrm rot="0">
              <a:off x="258581" y="525992"/>
              <a:ext cx="1737859" cy="493083"/>
              <a:chOff x="258581" y="525992"/>
              <a:chExt cx="1737859" cy="493083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58581" y="525992"/>
                <a:ext cx="1737859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400" spc="-150">
                    <a:solidFill>
                      <a:schemeClr val="bg2">
                        <a:lumMod val="25000"/>
                      </a:schemeClr>
                    </a:solidFill>
                  </a:rPr>
                  <a:t>프로젝트 과정</a:t>
                </a:r>
                <a:endParaRPr lang="ko-KR" altLang="en-US" sz="2400" spc="-1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cxnSp>
            <p:nvCxnSpPr>
              <p:cNvPr id="22" name="직선 연결선 5"/>
              <p:cNvCxnSpPr/>
              <p:nvPr/>
            </p:nvCxnSpPr>
            <p:spPr>
              <a:xfrm>
                <a:off x="363703" y="1019075"/>
                <a:ext cx="1099826" cy="0"/>
              </a:xfrm>
              <a:prstGeom prst="line">
                <a:avLst/>
              </a:prstGeom>
              <a:ln w="222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184785" y="248239"/>
              <a:ext cx="1564005" cy="29278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4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빅데이터활용 프로젝트</a:t>
              </a:r>
              <a:endPara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23" name="그림 2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89190" y="6449723"/>
            <a:ext cx="1951692" cy="311809"/>
          </a:xfrm>
          <a:prstGeom prst="rect">
            <a:avLst/>
          </a:prstGeom>
        </p:spPr>
      </p:pic>
      <p:pic>
        <p:nvPicPr>
          <p:cNvPr id="3" name="그림 2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6735" y="1704074"/>
            <a:ext cx="5867400" cy="2933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6735" y="4756646"/>
            <a:ext cx="6590378" cy="132837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567359" y="599213"/>
            <a:ext cx="3810831" cy="7419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왓챠크롤링 </a:t>
            </a:r>
            <a:r>
              <a:rPr kumimoji="1" lang="ko-KR" altLang="en-US" sz="3600" spc="-150">
                <a:solidFill>
                  <a:srgbClr val="f6c30a">
                    <a:alpha val="80000"/>
                  </a:srgbClr>
                </a:solidFill>
              </a:rPr>
              <a:t>핵심</a:t>
            </a: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코드</a:t>
            </a:r>
            <a:endParaRPr kumimoji="1" lang="ko-Kore-KR" altLang="en-US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429508" y="1431667"/>
            <a:ext cx="4474377" cy="4653352"/>
          </a:xfrm>
          <a:prstGeom prst="rect">
            <a:avLst/>
          </a:prstGeom>
        </p:spPr>
      </p:pic>
      <p:sp>
        <p:nvSpPr>
          <p:cNvPr id="10" name="오른쪽 화살표[R] 9"/>
          <p:cNvSpPr/>
          <p:nvPr/>
        </p:nvSpPr>
        <p:spPr>
          <a:xfrm rot="19023154">
            <a:off x="4936925" y="2676897"/>
            <a:ext cx="682268" cy="62712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c30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909701" y="1985942"/>
            <a:ext cx="2382639" cy="7458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스크롤 맨 아래까지 내린 후</a:t>
            </a:r>
            <a:endParaRPr kumimoji="1" lang="ko-KR" altLang="en-US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  <a:p>
            <a:pPr>
              <a:lnSpc>
                <a:spcPct val="120000"/>
              </a:lnSpc>
              <a:defRPr/>
            </a:pPr>
            <a:r>
              <a:rPr kumimoji="1" lang="ko-KR" altLang="en-US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모든 컨텐츠 개수 확인</a:t>
            </a:r>
            <a:endParaRPr kumimoji="1" lang="ko-Kore-KR" altLang="en-US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sp>
        <p:nvSpPr>
          <p:cNvPr id="35" name="오른쪽 화살표[R] 34"/>
          <p:cNvSpPr/>
          <p:nvPr/>
        </p:nvSpPr>
        <p:spPr>
          <a:xfrm rot="2923062">
            <a:off x="3766745" y="6084226"/>
            <a:ext cx="530358" cy="42460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c30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366420" y="6085019"/>
            <a:ext cx="3546309" cy="742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en-US" altLang="ko-KR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Mouse over </a:t>
            </a:r>
            <a:r>
              <a:rPr kumimoji="1" lang="ko-KR" altLang="en-US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이벤트를 발생시켜 컨텐츠가 가지고 있는 고유 주소를 크롤링</a:t>
            </a:r>
            <a:endParaRPr kumimoji="1" lang="ko-Kore-KR" altLang="en-US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142325" y="2457778"/>
            <a:ext cx="1558265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en-US" altLang="ko-KR" sz="1200" spc="-150">
                <a:solidFill>
                  <a:srgbClr val="f6c30a"/>
                </a:solidFill>
                <a:latin typeface="BM HANNA Pro OTF"/>
                <a:ea typeface="BM HANNA Pro OTF"/>
              </a:rPr>
              <a:t>Mouse over </a:t>
            </a:r>
            <a:r>
              <a:rPr kumimoji="1" lang="ko-KR" altLang="en-US" sz="1200" spc="-150">
                <a:solidFill>
                  <a:srgbClr val="f6c30a"/>
                </a:solidFill>
                <a:latin typeface="BM HANNA Pro OTF"/>
                <a:ea typeface="BM HANNA Pro OTF"/>
              </a:rPr>
              <a:t>이벤트 발생 </a:t>
            </a:r>
            <a:endParaRPr kumimoji="1" lang="ko-Kore-KR" altLang="en-US" sz="1200" spc="-150">
              <a:solidFill>
                <a:srgbClr val="f6c30a"/>
              </a:solidFill>
              <a:latin typeface="BM HANNA Pro OTF"/>
              <a:ea typeface="BM HANNA Pro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118872"/>
            <a:ext cx="12192000" cy="7095744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51118" y="92638"/>
            <a:ext cx="11889764" cy="6765362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 rot="0">
            <a:off x="184785" y="248239"/>
            <a:ext cx="1811655" cy="770836"/>
            <a:chOff x="184785" y="248239"/>
            <a:chExt cx="1811655" cy="770836"/>
          </a:xfrm>
        </p:grpSpPr>
        <p:grpSp>
          <p:nvGrpSpPr>
            <p:cNvPr id="19" name="그룹 18"/>
            <p:cNvGrpSpPr/>
            <p:nvPr/>
          </p:nvGrpSpPr>
          <p:grpSpPr>
            <a:xfrm rot="0">
              <a:off x="258581" y="525992"/>
              <a:ext cx="1737859" cy="493083"/>
              <a:chOff x="258581" y="525992"/>
              <a:chExt cx="1737859" cy="493083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58581" y="525992"/>
                <a:ext cx="1737859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400" spc="-150">
                    <a:solidFill>
                      <a:schemeClr val="bg2">
                        <a:lumMod val="25000"/>
                      </a:schemeClr>
                    </a:solidFill>
                  </a:rPr>
                  <a:t>프로젝트 과정</a:t>
                </a:r>
                <a:endParaRPr lang="ko-KR" altLang="en-US" sz="2400" spc="-1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cxnSp>
            <p:nvCxnSpPr>
              <p:cNvPr id="22" name="직선 연결선 5"/>
              <p:cNvCxnSpPr/>
              <p:nvPr/>
            </p:nvCxnSpPr>
            <p:spPr>
              <a:xfrm>
                <a:off x="363703" y="1019075"/>
                <a:ext cx="1099826" cy="0"/>
              </a:xfrm>
              <a:prstGeom prst="line">
                <a:avLst/>
              </a:prstGeom>
              <a:ln w="222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184785" y="248239"/>
              <a:ext cx="1564005" cy="29278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4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빅데이터활용 프로젝트</a:t>
              </a:r>
              <a:endPara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23" name="그림 2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89190" y="6449723"/>
            <a:ext cx="1951692" cy="31180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567359" y="599213"/>
            <a:ext cx="3058355" cy="7419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웨이브 </a:t>
            </a:r>
            <a:r>
              <a:rPr kumimoji="1" lang="ko-KR" altLang="en-US" sz="3600" spc="-150">
                <a:solidFill>
                  <a:srgbClr val="f6c30a">
                    <a:alpha val="80000"/>
                  </a:srgbClr>
                </a:solidFill>
              </a:rPr>
              <a:t>핵심</a:t>
            </a: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코드</a:t>
            </a:r>
            <a:endParaRPr kumimoji="1" lang="ko-Kore-KR" altLang="en-US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pic>
        <p:nvPicPr>
          <p:cNvPr id="4" name="그림 3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l="150" t="16850" b="47580"/>
          <a:stretch>
            <a:fillRect/>
          </a:stretch>
        </p:blipFill>
        <p:spPr>
          <a:xfrm>
            <a:off x="365149" y="1637470"/>
            <a:ext cx="9018546" cy="2421101"/>
          </a:xfrm>
          <a:prstGeom prst="rect">
            <a:avLst/>
          </a:prstGeom>
        </p:spPr>
      </p:pic>
      <p:sp>
        <p:nvSpPr>
          <p:cNvPr id="35" name="오른쪽 화살표[R] 34"/>
          <p:cNvSpPr/>
          <p:nvPr/>
        </p:nvSpPr>
        <p:spPr>
          <a:xfrm rot="5051763">
            <a:off x="1705248" y="4373794"/>
            <a:ext cx="1042580" cy="48362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c30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53843" y="2399035"/>
            <a:ext cx="4084268" cy="374209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66411" y="5448648"/>
            <a:ext cx="3896651" cy="1074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특정 컨텐츠 확인 시</a:t>
            </a:r>
            <a:r>
              <a:rPr kumimoji="1" lang="en-US" altLang="ko-KR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,</a:t>
            </a:r>
            <a:endParaRPr kumimoji="1" lang="en-US" altLang="ko-KR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  <a:p>
            <a:pPr>
              <a:lnSpc>
                <a:spcPct val="120000"/>
              </a:lnSpc>
              <a:defRPr/>
            </a:pPr>
            <a:r>
              <a:rPr kumimoji="1" lang="ko-KR" altLang="en-US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로그인 을 해야 컨텐츠를 확인할 수 있는 문제점</a:t>
            </a:r>
            <a:endParaRPr kumimoji="1" lang="ko-KR" altLang="en-US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  <a:p>
            <a:pPr>
              <a:lnSpc>
                <a:spcPct val="120000"/>
              </a:lnSpc>
              <a:defRPr/>
            </a:pPr>
            <a:r>
              <a:rPr kumimoji="1" lang="ko-KR" altLang="en-US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해결 코드</a:t>
            </a:r>
            <a:endParaRPr kumimoji="1" lang="ko-Kore-KR" altLang="en-US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pic>
        <p:nvPicPr>
          <p:cNvPr id="11" name="그림 10" descr="텍스트, 검은색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278355" y="2477632"/>
            <a:ext cx="2318724" cy="3781155"/>
          </a:xfrm>
          <a:prstGeom prst="rect">
            <a:avLst/>
          </a:prstGeom>
        </p:spPr>
      </p:pic>
      <p:sp>
        <p:nvSpPr>
          <p:cNvPr id="25" name="오른쪽 화살표[R] 24"/>
          <p:cNvSpPr/>
          <p:nvPr/>
        </p:nvSpPr>
        <p:spPr>
          <a:xfrm>
            <a:off x="7376202" y="3806793"/>
            <a:ext cx="521290" cy="58830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c30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6688299"/>
            <a:ext cx="12191999" cy="157463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62876" y="4381302"/>
            <a:ext cx="556563" cy="358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  <a:latin typeface="맑은 고딕"/>
                <a:ea typeface="맑은 고딕"/>
              </a:rPr>
              <a:t>시인</a:t>
            </a:r>
            <a:endParaRPr kumimoji="1" lang="ko-Kore-KR" altLang="en-US" sz="16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2876" y="5358331"/>
            <a:ext cx="556563" cy="3586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  <a:latin typeface="맑은 고딕"/>
                <a:ea typeface="맑은 고딕"/>
              </a:rPr>
              <a:t>토끼</a:t>
            </a:r>
            <a:endParaRPr kumimoji="1" lang="ko-Kore-KR" altLang="en-US" sz="16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38" name="그룹 37"/>
          <p:cNvGrpSpPr/>
          <p:nvPr/>
        </p:nvGrpSpPr>
        <p:grpSpPr>
          <a:xfrm rot="0">
            <a:off x="258581" y="525992"/>
            <a:ext cx="1737859" cy="493083"/>
            <a:chOff x="258581" y="525992"/>
            <a:chExt cx="1737859" cy="493083"/>
          </a:xfrm>
        </p:grpSpPr>
        <p:sp>
          <p:nvSpPr>
            <p:cNvPr id="40" name="TextBox 39"/>
            <p:cNvSpPr txBox="1"/>
            <p:nvPr/>
          </p:nvSpPr>
          <p:spPr>
            <a:xfrm>
              <a:off x="258581" y="525992"/>
              <a:ext cx="173785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spc="-150">
                  <a:solidFill>
                    <a:schemeClr val="bg2">
                      <a:lumMod val="25000"/>
                    </a:schemeClr>
                  </a:solidFill>
                </a:rPr>
                <a:t>프로젝트 과정</a:t>
              </a:r>
              <a:endParaRPr lang="ko-KR" altLang="en-US" sz="2400" spc="-1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42" name="직선 연결선 5"/>
            <p:cNvCxnSpPr/>
            <p:nvPr/>
          </p:nvCxnSpPr>
          <p:spPr>
            <a:xfrm>
              <a:off x="363703" y="1019075"/>
              <a:ext cx="1099826" cy="0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19484" y="6306657"/>
            <a:ext cx="1951692" cy="31180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4785" y="248239"/>
            <a:ext cx="1564005" cy="29278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빅데이터활용 프로젝트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17772" y="1001788"/>
            <a:ext cx="3017893" cy="7393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3600" spc="-150">
                <a:solidFill>
                  <a:srgbClr val="f6c30a">
                    <a:alpha val="80000"/>
                  </a:srgbClr>
                </a:solidFill>
              </a:rPr>
              <a:t>유튜브</a:t>
            </a:r>
            <a:r>
              <a:rPr kumimoji="1" lang="en-US" altLang="ko-Kore-KR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ko-Kore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장르</a:t>
            </a: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ko-Kore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순위</a:t>
            </a:r>
            <a:endParaRPr kumimoji="1" lang="ko-Kore-KR" altLang="en-US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017775" y="2174140"/>
            <a:ext cx="496031" cy="4875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b="1">
                <a:latin typeface="Arial Black"/>
                <a:cs typeface="Arial Black"/>
              </a:rPr>
              <a:t>1</a:t>
            </a:r>
            <a:endParaRPr kumimoji="1" lang="ko-Kore-KR" altLang="en-US" sz="4000" b="1">
              <a:latin typeface="Arial Black"/>
              <a:cs typeface="Arial Black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017773" y="3132783"/>
            <a:ext cx="496032" cy="487572"/>
          </a:xfrm>
          <a:prstGeom prst="ellipse">
            <a:avLst/>
          </a:prstGeom>
          <a:solidFill>
            <a:schemeClr val="bg1">
              <a:lumMod val="50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b="1">
                <a:latin typeface="Arial Black"/>
                <a:cs typeface="Arial Black"/>
              </a:rPr>
              <a:t>2</a:t>
            </a:r>
            <a:endParaRPr kumimoji="1" lang="ko-Kore-KR" altLang="en-US" b="1">
              <a:latin typeface="Arial Black"/>
              <a:cs typeface="Arial Black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017774" y="4091427"/>
            <a:ext cx="496031" cy="48757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b="1">
                <a:latin typeface="Arial Black"/>
                <a:cs typeface="Arial Black"/>
              </a:rPr>
              <a:t>3</a:t>
            </a:r>
            <a:endParaRPr kumimoji="1" lang="ko-Kore-KR" altLang="en-US" sz="1600" b="1">
              <a:latin typeface="Arial Black"/>
              <a:cs typeface="Arial Black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017773" y="5050071"/>
            <a:ext cx="496031" cy="48757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1600" b="1">
                <a:latin typeface="Arial Black"/>
                <a:cs typeface="Arial Black"/>
              </a:rPr>
              <a:t>4</a:t>
            </a:r>
            <a:endParaRPr kumimoji="1" lang="ko-Kore-KR" altLang="en-US" sz="1600" b="1">
              <a:latin typeface="Arial Black"/>
              <a:cs typeface="Arial Black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66412" y="2174140"/>
            <a:ext cx="1776193" cy="452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음악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(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rgbClr val="f6c30a">
                    <a:alpha val="80000"/>
                  </a:srgbClr>
                </a:solidFill>
              </a:rPr>
              <a:t>20.2</a:t>
            </a:r>
            <a:r>
              <a:rPr kumimoji="1" lang="ko-KR" altLang="en-US" sz="2000" spc="-150">
                <a:solidFill>
                  <a:srgbClr val="f6c30a">
                    <a:alpha val="80000"/>
                  </a:srgbClr>
                </a:solidFill>
              </a:rPr>
              <a:t> </a:t>
            </a:r>
            <a:r>
              <a:rPr kumimoji="1" lang="en-US" altLang="ko-KR" sz="2000" spc="-150">
                <a:solidFill>
                  <a:srgbClr val="f6c30a">
                    <a:alpha val="80000"/>
                  </a:srgbClr>
                </a:solidFill>
              </a:rPr>
              <a:t>%</a:t>
            </a:r>
            <a:r>
              <a:rPr kumimoji="1" lang="ko-KR" altLang="en-US" sz="2000" spc="-150">
                <a:solidFill>
                  <a:srgbClr val="f6c30a">
                    <a:alpha val="80000"/>
                  </a:srgbClr>
                </a:solidFill>
              </a:rPr>
              <a:t> </a:t>
            </a:r>
            <a:r>
              <a:rPr kumimoji="1" lang="en-US" altLang="ko-KR" sz="2000" spc="-150">
                <a:solidFill>
                  <a:schemeClr val="tx1">
                    <a:alpha val="80000"/>
                  </a:schemeClr>
                </a:solidFill>
              </a:rPr>
              <a:t>)</a:t>
            </a:r>
            <a:endParaRPr kumimoji="1" lang="ko-Kore-KR" altLang="en-US" sz="2000" spc="-1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66412" y="3131245"/>
            <a:ext cx="2279065" cy="448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ore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엔터테이먼트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(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rgbClr val="f6c30a">
                    <a:alpha val="80000"/>
                  </a:srgbClr>
                </a:solidFill>
              </a:rPr>
              <a:t>15.1%</a:t>
            </a:r>
            <a:r>
              <a:rPr kumimoji="1" lang="ko-KR" altLang="en-US" sz="2000" spc="-150">
                <a:solidFill>
                  <a:srgbClr val="f6c30a">
                    <a:alpha val="80000"/>
                  </a:srgbClr>
                </a:solidFill>
              </a:rPr>
              <a:t>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)</a:t>
            </a:r>
            <a:endParaRPr kumimoji="1" lang="ko-Kore-KR" altLang="en-US" sz="20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66413" y="4084743"/>
            <a:ext cx="2474494" cy="447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ore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기타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(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rgbClr val="f6c30a">
                    <a:alpha val="80000"/>
                  </a:srgbClr>
                </a:solidFill>
              </a:rPr>
              <a:t>13.13%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)</a:t>
            </a:r>
            <a:endParaRPr kumimoji="1" lang="ko-Kore-KR" altLang="en-US" sz="20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66413" y="5032269"/>
            <a:ext cx="2474494" cy="452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여행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(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rgbClr val="f6c30a">
                    <a:alpha val="80000"/>
                  </a:srgbClr>
                </a:solidFill>
              </a:rPr>
              <a:t>9.1%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)</a:t>
            </a:r>
            <a:endParaRPr kumimoji="1" lang="ko-Kore-KR" altLang="en-US" sz="20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4638" y="1179382"/>
            <a:ext cx="4553708" cy="4474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98346" y="3946967"/>
            <a:ext cx="2593717" cy="251863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721492" y="954743"/>
            <a:ext cx="2399148" cy="5292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2400" spc="-150"/>
              <a:t>실제 조회수 별 결과</a:t>
            </a:r>
            <a:endParaRPr kumimoji="1" lang="ko-Kore-KR" altLang="en-US" sz="2400" spc="-150"/>
          </a:p>
        </p:txBody>
      </p:sp>
      <p:sp>
        <p:nvSpPr>
          <p:cNvPr id="30" name="TextBox 29"/>
          <p:cNvSpPr txBox="1"/>
          <p:nvPr/>
        </p:nvSpPr>
        <p:spPr>
          <a:xfrm>
            <a:off x="6513577" y="3786860"/>
            <a:ext cx="1131188" cy="3450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400" spc="-150"/>
              <a:t>구독자 수  결과</a:t>
            </a:r>
            <a:endParaRPr kumimoji="1" lang="ko-Kore-KR" altLang="en-US" sz="1400" spc="-1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6688299"/>
            <a:ext cx="12191999" cy="157463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62876" y="4381302"/>
            <a:ext cx="504889" cy="3792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</a:rPr>
              <a:t>시인</a:t>
            </a:r>
            <a:endParaRPr kumimoji="1" lang="ko-Kore-KR" altLang="en-US" sz="1600" b="1" spc="-15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2876" y="5358331"/>
            <a:ext cx="514414" cy="3833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</a:rPr>
              <a:t>토끼</a:t>
            </a:r>
            <a:endParaRPr kumimoji="1" lang="ko-Kore-KR" altLang="en-US" sz="1600" b="1" spc="-150">
              <a:solidFill>
                <a:schemeClr val="bg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 rot="0">
            <a:off x="258581" y="525992"/>
            <a:ext cx="1729961" cy="493083"/>
            <a:chOff x="258581" y="525992"/>
            <a:chExt cx="1729961" cy="493083"/>
          </a:xfrm>
        </p:grpSpPr>
        <p:sp>
          <p:nvSpPr>
            <p:cNvPr id="40" name="TextBox 39"/>
            <p:cNvSpPr txBox="1"/>
            <p:nvPr/>
          </p:nvSpPr>
          <p:spPr>
            <a:xfrm>
              <a:off x="258581" y="525992"/>
              <a:ext cx="173785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spc="-150">
                  <a:solidFill>
                    <a:schemeClr val="bg2">
                      <a:lumMod val="25000"/>
                    </a:schemeClr>
                  </a:solidFill>
                </a:rPr>
                <a:t>프로젝트 과정</a:t>
              </a:r>
              <a:endParaRPr lang="ko-KR" altLang="en-US" sz="2400" spc="-1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42" name="직선 연결선 5"/>
            <p:cNvCxnSpPr/>
            <p:nvPr/>
          </p:nvCxnSpPr>
          <p:spPr>
            <a:xfrm>
              <a:off x="363703" y="1019075"/>
              <a:ext cx="1099826" cy="0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19484" y="6306657"/>
            <a:ext cx="1951692" cy="31180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4785" y="248239"/>
            <a:ext cx="1564005" cy="29278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빅데이터활용 프로젝트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541284"/>
            <a:ext cx="8147539" cy="611065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017773" y="1001788"/>
            <a:ext cx="2532117" cy="7393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en-US" altLang="ko-Kore-KR" sz="3600" spc="-150">
                <a:solidFill>
                  <a:srgbClr val="f6c30a">
                    <a:alpha val="80000"/>
                  </a:srgbClr>
                </a:solidFill>
              </a:rPr>
              <a:t>TV</a:t>
            </a:r>
            <a:r>
              <a:rPr kumimoji="1" lang="en-US" altLang="ko-Kore-KR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ko-Kore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장르</a:t>
            </a: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ko-Kore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순위</a:t>
            </a:r>
            <a:endParaRPr kumimoji="1" lang="ko-Kore-KR" altLang="en-US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017775" y="2174140"/>
            <a:ext cx="496031" cy="4875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b="1">
                <a:cs typeface="Arial Black"/>
              </a:rPr>
              <a:t>1</a:t>
            </a:r>
            <a:endParaRPr kumimoji="1" lang="ko-Kore-KR" altLang="en-US" sz="4000" b="1">
              <a:cs typeface="Arial Black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017773" y="3132783"/>
            <a:ext cx="496032" cy="487572"/>
          </a:xfrm>
          <a:prstGeom prst="ellipse">
            <a:avLst/>
          </a:prstGeom>
          <a:solidFill>
            <a:schemeClr val="bg1">
              <a:lumMod val="50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b="1">
                <a:cs typeface="Arial Black"/>
              </a:rPr>
              <a:t>2</a:t>
            </a:r>
            <a:endParaRPr kumimoji="1" lang="ko-Kore-KR" altLang="en-US" b="1">
              <a:cs typeface="Arial Black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017774" y="4091427"/>
            <a:ext cx="496031" cy="48757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b="1">
                <a:cs typeface="Arial Black"/>
              </a:rPr>
              <a:t>3</a:t>
            </a:r>
            <a:endParaRPr kumimoji="1" lang="ko-Kore-KR" altLang="en-US" sz="1600" b="1">
              <a:cs typeface="Arial Black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017773" y="5050071"/>
            <a:ext cx="496031" cy="48757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1600" b="1">
                <a:cs typeface="Arial Black"/>
              </a:rPr>
              <a:t>4</a:t>
            </a:r>
            <a:endParaRPr kumimoji="1" lang="ko-Kore-KR" altLang="en-US" sz="1600" b="1">
              <a:cs typeface="Arial Black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66412" y="2174140"/>
            <a:ext cx="1776193" cy="452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리얼리티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(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rgbClr val="f6c30a">
                    <a:alpha val="80000"/>
                  </a:srgbClr>
                </a:solidFill>
              </a:rPr>
              <a:t>21.1</a:t>
            </a:r>
            <a:r>
              <a:rPr kumimoji="1" lang="ko-KR" altLang="en-US" sz="2000" spc="-150">
                <a:solidFill>
                  <a:srgbClr val="f6c30a">
                    <a:alpha val="80000"/>
                  </a:srgbClr>
                </a:solidFill>
              </a:rPr>
              <a:t> </a:t>
            </a:r>
            <a:r>
              <a:rPr kumimoji="1" lang="en-US" altLang="ko-KR" sz="2000" spc="-150">
                <a:solidFill>
                  <a:srgbClr val="f6c30a">
                    <a:alpha val="80000"/>
                  </a:srgbClr>
                </a:solidFill>
              </a:rPr>
              <a:t>%</a:t>
            </a:r>
            <a:r>
              <a:rPr kumimoji="1" lang="ko-KR" altLang="en-US" sz="2000" spc="-150">
                <a:solidFill>
                  <a:srgbClr val="f6c30a">
                    <a:alpha val="80000"/>
                  </a:srgbClr>
                </a:solidFill>
              </a:rPr>
              <a:t> </a:t>
            </a:r>
            <a:r>
              <a:rPr kumimoji="1" lang="en-US" altLang="ko-KR" sz="2000" spc="-150">
                <a:solidFill>
                  <a:schemeClr val="tx1">
                    <a:alpha val="80000"/>
                  </a:schemeClr>
                </a:solidFill>
              </a:rPr>
              <a:t>)</a:t>
            </a:r>
            <a:endParaRPr kumimoji="1" lang="ko-Kore-KR" altLang="en-US" sz="2000" spc="-1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66413" y="3131245"/>
            <a:ext cx="1776192" cy="448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ore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로맨스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(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rgbClr val="f6c30a">
                    <a:alpha val="80000"/>
                  </a:srgbClr>
                </a:solidFill>
              </a:rPr>
              <a:t>13.4%</a:t>
            </a:r>
            <a:r>
              <a:rPr kumimoji="1" lang="ko-KR" altLang="en-US" sz="2000" spc="-150">
                <a:solidFill>
                  <a:srgbClr val="f6c30a">
                    <a:alpha val="80000"/>
                  </a:srgbClr>
                </a:solidFill>
              </a:rPr>
              <a:t>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)</a:t>
            </a:r>
            <a:endParaRPr kumimoji="1" lang="ko-Kore-KR" altLang="en-US" sz="20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66413" y="4084743"/>
            <a:ext cx="2474494" cy="447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ore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음악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(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rgbClr val="f6c30a">
                    <a:alpha val="80000"/>
                  </a:srgbClr>
                </a:solidFill>
              </a:rPr>
              <a:t>11.8%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)</a:t>
            </a:r>
            <a:endParaRPr kumimoji="1" lang="ko-Kore-KR" altLang="en-US" sz="20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66413" y="5032269"/>
            <a:ext cx="2474494" cy="452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ore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시사</a:t>
            </a:r>
            <a:r>
              <a:rPr kumimoji="1" lang="en-US" altLang="ko-Kore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/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교양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(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rgbClr val="f6c30a">
                    <a:alpha val="80000"/>
                  </a:srgbClr>
                </a:solidFill>
              </a:rPr>
              <a:t>11.4%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)</a:t>
            </a:r>
            <a:endParaRPr kumimoji="1" lang="ko-Kore-KR" altLang="en-US" sz="20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6688299"/>
            <a:ext cx="12191999" cy="157463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258581" y="525992"/>
            <a:ext cx="1729961" cy="493083"/>
            <a:chOff x="258581" y="525992"/>
            <a:chExt cx="1729961" cy="493083"/>
          </a:xfrm>
        </p:grpSpPr>
        <p:sp>
          <p:nvSpPr>
            <p:cNvPr id="40" name="TextBox 39"/>
            <p:cNvSpPr txBox="1"/>
            <p:nvPr/>
          </p:nvSpPr>
          <p:spPr>
            <a:xfrm>
              <a:off x="258581" y="525992"/>
              <a:ext cx="173785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spc="-150">
                  <a:solidFill>
                    <a:schemeClr val="bg2">
                      <a:lumMod val="25000"/>
                    </a:schemeClr>
                  </a:solidFill>
                </a:rPr>
                <a:t>프로젝트 과정</a:t>
              </a:r>
              <a:endParaRPr lang="ko-KR" altLang="en-US" sz="2400" spc="-1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42" name="직선 연결선 5"/>
            <p:cNvCxnSpPr/>
            <p:nvPr/>
          </p:nvCxnSpPr>
          <p:spPr>
            <a:xfrm>
              <a:off x="363703" y="1019075"/>
              <a:ext cx="1099826" cy="0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19484" y="6306657"/>
            <a:ext cx="1951692" cy="31180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4785" y="248239"/>
            <a:ext cx="1564005" cy="29278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빅데이터활용 프로젝트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84771" y="877778"/>
            <a:ext cx="2775119" cy="73956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en-US" altLang="ko-Kore-KR" sz="3600" spc="-150">
                <a:solidFill>
                  <a:srgbClr val="f6c30a">
                    <a:alpha val="80000"/>
                  </a:srgbClr>
                </a:solidFill>
              </a:rPr>
              <a:t>OTT</a:t>
            </a:r>
            <a:r>
              <a:rPr kumimoji="1" lang="en-US" altLang="ko-Kore-KR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ko-Kore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장르</a:t>
            </a: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ko-Kore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순위</a:t>
            </a:r>
            <a:endParaRPr kumimoji="1" lang="ko-Kore-KR" altLang="en-US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536758" y="1711932"/>
            <a:ext cx="496031" cy="4875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b="1">
                <a:cs typeface="Arial Black"/>
              </a:rPr>
              <a:t>1</a:t>
            </a:r>
            <a:endParaRPr kumimoji="1" lang="ko-Kore-KR" altLang="en-US" sz="4000" b="1">
              <a:cs typeface="Arial Black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536756" y="2670575"/>
            <a:ext cx="496032" cy="487572"/>
          </a:xfrm>
          <a:prstGeom prst="ellipse">
            <a:avLst/>
          </a:prstGeom>
          <a:solidFill>
            <a:schemeClr val="bg1">
              <a:lumMod val="50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b="1">
                <a:cs typeface="Arial Black"/>
              </a:rPr>
              <a:t>2</a:t>
            </a:r>
            <a:endParaRPr kumimoji="1" lang="ko-Kore-KR" altLang="en-US" b="1">
              <a:cs typeface="Arial Black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536757" y="3629219"/>
            <a:ext cx="496031" cy="48757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b="1">
                <a:cs typeface="Arial Black"/>
              </a:rPr>
              <a:t>3</a:t>
            </a:r>
            <a:endParaRPr kumimoji="1" lang="ko-Kore-KR" altLang="en-US" sz="1600" b="1">
              <a:cs typeface="Arial Black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536756" y="4587863"/>
            <a:ext cx="496031" cy="48757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1600" b="1">
                <a:cs typeface="Arial Black"/>
              </a:rPr>
              <a:t>4</a:t>
            </a:r>
            <a:endParaRPr kumimoji="1" lang="ko-Kore-KR" altLang="en-US" sz="1600" b="1"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776841" y="280252"/>
            <a:ext cx="10046900" cy="669793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085395" y="1711932"/>
            <a:ext cx="1776193" cy="448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ore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로맨스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(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rgbClr val="f6c30a">
                    <a:alpha val="80000"/>
                  </a:srgbClr>
                </a:solidFill>
              </a:rPr>
              <a:t>42</a:t>
            </a:r>
            <a:r>
              <a:rPr kumimoji="1" lang="ko-KR" altLang="en-US" sz="2000" spc="-150">
                <a:solidFill>
                  <a:srgbClr val="f6c30a">
                    <a:alpha val="80000"/>
                  </a:srgbClr>
                </a:solidFill>
              </a:rPr>
              <a:t> </a:t>
            </a:r>
            <a:r>
              <a:rPr kumimoji="1" lang="en-US" altLang="ko-KR" sz="2000" spc="-150">
                <a:solidFill>
                  <a:srgbClr val="f6c30a">
                    <a:alpha val="80000"/>
                  </a:srgbClr>
                </a:solidFill>
              </a:rPr>
              <a:t>%</a:t>
            </a:r>
            <a:r>
              <a:rPr kumimoji="1" lang="ko-KR" altLang="en-US" sz="2000" spc="-150">
                <a:solidFill>
                  <a:srgbClr val="f6c30a">
                    <a:alpha val="80000"/>
                  </a:srgbClr>
                </a:solidFill>
              </a:rPr>
              <a:t> </a:t>
            </a:r>
            <a:r>
              <a:rPr kumimoji="1" lang="en-US" altLang="ko-KR" sz="2000" spc="-150">
                <a:solidFill>
                  <a:schemeClr val="tx1">
                    <a:alpha val="80000"/>
                  </a:schemeClr>
                </a:solidFill>
              </a:rPr>
              <a:t>)</a:t>
            </a:r>
            <a:endParaRPr kumimoji="1" lang="ko-Kore-KR" altLang="en-US" sz="2000" spc="-1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085396" y="2669037"/>
            <a:ext cx="1776192" cy="453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ore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스릴러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(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rgbClr val="f6c30a">
                    <a:alpha val="80000"/>
                  </a:srgbClr>
                </a:solidFill>
              </a:rPr>
              <a:t>41.6</a:t>
            </a:r>
            <a:r>
              <a:rPr kumimoji="1" lang="ko-KR" altLang="en-US" sz="2000" spc="-150">
                <a:solidFill>
                  <a:srgbClr val="f6c30a">
                    <a:alpha val="80000"/>
                  </a:srgbClr>
                </a:solidFill>
              </a:rPr>
              <a:t> </a:t>
            </a:r>
            <a:r>
              <a:rPr kumimoji="1" lang="en-US" altLang="ko-KR" sz="2000" spc="-150">
                <a:solidFill>
                  <a:srgbClr val="f6c30a">
                    <a:alpha val="80000"/>
                  </a:srgbClr>
                </a:solidFill>
              </a:rPr>
              <a:t>%</a:t>
            </a:r>
            <a:r>
              <a:rPr kumimoji="1" lang="ko-KR" altLang="en-US" sz="2000" spc="-150">
                <a:solidFill>
                  <a:srgbClr val="f6c30a">
                    <a:alpha val="80000"/>
                  </a:srgbClr>
                </a:solidFill>
              </a:rPr>
              <a:t>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)</a:t>
            </a:r>
            <a:endParaRPr kumimoji="1" lang="ko-Kore-KR" altLang="en-US" sz="20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085396" y="3622535"/>
            <a:ext cx="2474494" cy="452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ore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애니메이션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(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rgbClr val="f6c30a">
                    <a:alpha val="80000"/>
                  </a:srgbClr>
                </a:solidFill>
              </a:rPr>
              <a:t>36.7%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)</a:t>
            </a:r>
            <a:endParaRPr kumimoji="1" lang="ko-Kore-KR" altLang="en-US" sz="20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32786" y="4590016"/>
            <a:ext cx="2474494" cy="446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ore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로맨틱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코메디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(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rgbClr val="f6c30a">
                    <a:alpha val="80000"/>
                  </a:srgbClr>
                </a:solidFill>
              </a:rPr>
              <a:t>25.5%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)</a:t>
            </a:r>
            <a:endParaRPr kumimoji="1" lang="ko-Kore-KR" altLang="en-US" sz="20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30195" y="556016"/>
            <a:ext cx="9929684" cy="6619789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0" y="6688299"/>
            <a:ext cx="12191999" cy="157463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258581" y="525992"/>
            <a:ext cx="1737859" cy="493083"/>
            <a:chOff x="258581" y="525992"/>
            <a:chExt cx="1737859" cy="493083"/>
          </a:xfrm>
        </p:grpSpPr>
        <p:sp>
          <p:nvSpPr>
            <p:cNvPr id="40" name="TextBox 39"/>
            <p:cNvSpPr txBox="1"/>
            <p:nvPr/>
          </p:nvSpPr>
          <p:spPr>
            <a:xfrm>
              <a:off x="258581" y="525992"/>
              <a:ext cx="173785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spc="-150">
                  <a:solidFill>
                    <a:schemeClr val="bg2">
                      <a:lumMod val="25000"/>
                    </a:schemeClr>
                  </a:solidFill>
                </a:rPr>
                <a:t>프로젝트 과정</a:t>
              </a:r>
              <a:endParaRPr lang="ko-KR" altLang="en-US" sz="2400" spc="-1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42" name="직선 연결선 5"/>
            <p:cNvCxnSpPr/>
            <p:nvPr/>
          </p:nvCxnSpPr>
          <p:spPr>
            <a:xfrm>
              <a:off x="363703" y="1019075"/>
              <a:ext cx="1099826" cy="0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19484" y="6306657"/>
            <a:ext cx="1951692" cy="31180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4785" y="248239"/>
            <a:ext cx="1564005" cy="29278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빅데이터활용 프로젝트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78053" y="871395"/>
            <a:ext cx="1805213" cy="745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ore-KR" altLang="en-US" sz="3600" spc="-150">
                <a:solidFill>
                  <a:srgbClr val="f6c30a">
                    <a:alpha val="80000"/>
                  </a:srgbClr>
                </a:solidFill>
              </a:rPr>
              <a:t>종합</a:t>
            </a: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ko-Kore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순위</a:t>
            </a:r>
            <a:endParaRPr kumimoji="1" lang="ko-Kore-KR" altLang="en-US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536758" y="1711932"/>
            <a:ext cx="496031" cy="4875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b="1">
                <a:cs typeface="Arial Black"/>
              </a:rPr>
              <a:t>1</a:t>
            </a:r>
            <a:endParaRPr kumimoji="1" lang="ko-Kore-KR" altLang="en-US" sz="4000" b="1">
              <a:cs typeface="Arial Black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536756" y="2670575"/>
            <a:ext cx="496032" cy="487572"/>
          </a:xfrm>
          <a:prstGeom prst="ellipse">
            <a:avLst/>
          </a:prstGeom>
          <a:solidFill>
            <a:schemeClr val="bg1">
              <a:lumMod val="50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b="1">
                <a:cs typeface="Arial Black"/>
              </a:rPr>
              <a:t>2</a:t>
            </a:r>
            <a:endParaRPr kumimoji="1" lang="ko-Kore-KR" altLang="en-US" b="1">
              <a:cs typeface="Arial Black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536757" y="3629219"/>
            <a:ext cx="496031" cy="48757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b="1">
                <a:cs typeface="Arial Black"/>
              </a:rPr>
              <a:t>3</a:t>
            </a:r>
            <a:endParaRPr kumimoji="1" lang="ko-Kore-KR" altLang="en-US" sz="1600" b="1">
              <a:cs typeface="Arial Black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536756" y="4587863"/>
            <a:ext cx="496031" cy="48757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1600" b="1">
                <a:cs typeface="Arial Black"/>
              </a:rPr>
              <a:t>4</a:t>
            </a:r>
            <a:endParaRPr kumimoji="1" lang="ko-Kore-KR" altLang="en-US" sz="1600" b="1">
              <a:cs typeface="Arial Black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085395" y="1711932"/>
            <a:ext cx="1776193" cy="448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ore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음악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(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rgbClr val="f6c30a">
                    <a:alpha val="80000"/>
                  </a:srgbClr>
                </a:solidFill>
              </a:rPr>
              <a:t>11</a:t>
            </a:r>
            <a:r>
              <a:rPr kumimoji="1" lang="ko-KR" altLang="en-US" sz="2000" spc="-150">
                <a:solidFill>
                  <a:srgbClr val="f6c30a">
                    <a:alpha val="80000"/>
                  </a:srgbClr>
                </a:solidFill>
              </a:rPr>
              <a:t> </a:t>
            </a:r>
            <a:r>
              <a:rPr kumimoji="1" lang="en-US" altLang="ko-KR" sz="2000" spc="-150">
                <a:solidFill>
                  <a:srgbClr val="f6c30a">
                    <a:alpha val="80000"/>
                  </a:srgbClr>
                </a:solidFill>
              </a:rPr>
              <a:t>%</a:t>
            </a:r>
            <a:r>
              <a:rPr kumimoji="1" lang="ko-KR" altLang="en-US" sz="2000" spc="-150">
                <a:solidFill>
                  <a:srgbClr val="f6c30a">
                    <a:alpha val="80000"/>
                  </a:srgbClr>
                </a:solidFill>
              </a:rPr>
              <a:t> </a:t>
            </a:r>
            <a:r>
              <a:rPr kumimoji="1" lang="en-US" altLang="ko-KR" sz="2000" spc="-150">
                <a:solidFill>
                  <a:schemeClr val="tx1">
                    <a:alpha val="80000"/>
                  </a:schemeClr>
                </a:solidFill>
              </a:rPr>
              <a:t>)</a:t>
            </a:r>
            <a:endParaRPr kumimoji="1" lang="ko-Kore-KR" altLang="en-US" sz="2000" spc="-1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085396" y="2669037"/>
            <a:ext cx="2122182" cy="453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ore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애니메이션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(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rgbClr val="f6c30a">
                    <a:alpha val="80000"/>
                  </a:srgbClr>
                </a:solidFill>
              </a:rPr>
              <a:t>9.14%</a:t>
            </a:r>
            <a:r>
              <a:rPr kumimoji="1" lang="ko-KR" altLang="en-US" sz="2000" spc="-150">
                <a:solidFill>
                  <a:srgbClr val="f6c30a">
                    <a:alpha val="80000"/>
                  </a:srgbClr>
                </a:solidFill>
              </a:rPr>
              <a:t>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)</a:t>
            </a:r>
            <a:endParaRPr kumimoji="1" lang="ko-Kore-KR" altLang="en-US" sz="20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85396" y="3622535"/>
            <a:ext cx="2474494" cy="452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ore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엔터테이먼트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(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rgbClr val="f6c30a">
                    <a:alpha val="80000"/>
                  </a:srgbClr>
                </a:solidFill>
              </a:rPr>
              <a:t>7.5%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)</a:t>
            </a:r>
            <a:endParaRPr kumimoji="1" lang="ko-Kore-KR" altLang="en-US" sz="20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032786" y="4590016"/>
            <a:ext cx="2474494" cy="446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ore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로맨틱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코메디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(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rgbClr val="f6c30a">
                    <a:alpha val="80000"/>
                  </a:srgbClr>
                </a:solidFill>
              </a:rPr>
              <a:t>6.9%</a:t>
            </a:r>
            <a:r>
              <a:rPr kumimoji="1" lang="ko-KR" altLang="en-US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20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)</a:t>
            </a:r>
            <a:endParaRPr kumimoji="1" lang="ko-Kore-KR" altLang="en-US" sz="20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3688597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7" name="타원 16"/>
          <p:cNvSpPr/>
          <p:nvPr/>
        </p:nvSpPr>
        <p:spPr>
          <a:xfrm>
            <a:off x="3147085" y="554212"/>
            <a:ext cx="990590" cy="990590"/>
          </a:xfrm>
          <a:prstGeom prst="ellipse">
            <a:avLst/>
          </a:prstGeom>
          <a:solidFill>
            <a:srgbClr val="f6c30a"/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sz="4000" b="1">
                <a:latin typeface="Arial Black"/>
                <a:cs typeface="Arial Black"/>
              </a:rPr>
              <a:t>1</a:t>
            </a:r>
            <a:endParaRPr kumimoji="1" lang="ko-Kore-KR" altLang="en-US" sz="4000" b="1">
              <a:latin typeface="Arial Black"/>
              <a:cs typeface="Arial Black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07051" y="698641"/>
            <a:ext cx="2861464" cy="7472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en-US" altLang="ko-KR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배달의민족 한나체 Pro"/>
                <a:ea typeface="배달의민족 한나체 Pro"/>
              </a:rPr>
              <a:t> </a:t>
            </a: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배달의민족 한나체 Pro"/>
                <a:ea typeface="배달의민족 한나체 Pro"/>
              </a:rPr>
              <a:t>주제 선정 배경</a:t>
            </a:r>
            <a:endParaRPr kumimoji="1" lang="ko-Kore-KR" altLang="en-US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  <a:ea typeface="배달의민족 한나체 Pro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193302" y="2715516"/>
            <a:ext cx="990590" cy="990590"/>
          </a:xfrm>
          <a:prstGeom prst="ellipse">
            <a:avLst/>
          </a:prstGeom>
          <a:solidFill>
            <a:srgbClr val="f6c30a"/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sz="4000" b="1">
                <a:latin typeface="Arial Black"/>
                <a:cs typeface="Arial Black"/>
              </a:rPr>
              <a:t>2</a:t>
            </a:r>
            <a:endParaRPr kumimoji="1" lang="ko-Kore-KR" altLang="en-US" sz="4000" b="1">
              <a:latin typeface="Arial Black"/>
              <a:cs typeface="Arial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82393" y="2727269"/>
            <a:ext cx="2709922" cy="7474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en-US" altLang="ko-KR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배달의민족 한나체 Pro"/>
                <a:ea typeface="배달의민족 한나체 Pro"/>
              </a:rPr>
              <a:t> </a:t>
            </a: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배달의민족 한나체 Pro"/>
                <a:ea typeface="배달의민족 한나체 Pro"/>
              </a:rPr>
              <a:t>프로젝트 과정</a:t>
            </a:r>
            <a:endParaRPr kumimoji="1" lang="ko-Kore-KR" altLang="en-US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  <a:ea typeface="배달의민족 한나체 Pro"/>
            </a:endParaRPr>
          </a:p>
        </p:txBody>
      </p:sp>
      <p:grpSp>
        <p:nvGrpSpPr>
          <p:cNvPr id="29" name="그룹 28"/>
          <p:cNvGrpSpPr/>
          <p:nvPr/>
        </p:nvGrpSpPr>
        <p:grpSpPr>
          <a:xfrm rot="0">
            <a:off x="258581" y="525992"/>
            <a:ext cx="2193229" cy="596807"/>
            <a:chOff x="258581" y="525992"/>
            <a:chExt cx="2193229" cy="596807"/>
          </a:xfrm>
        </p:grpSpPr>
        <p:sp>
          <p:nvSpPr>
            <p:cNvPr id="31" name="TextBox 30"/>
            <p:cNvSpPr txBox="1"/>
            <p:nvPr/>
          </p:nvSpPr>
          <p:spPr>
            <a:xfrm>
              <a:off x="258581" y="525992"/>
              <a:ext cx="2204584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200" spc="-150">
                  <a:solidFill>
                    <a:schemeClr val="bg2">
                      <a:lumMod val="25000"/>
                    </a:schemeClr>
                  </a:solidFill>
                  <a:latin typeface="배달의민족 한나체 Pro"/>
                  <a:ea typeface="배달의민족 한나체 Pro"/>
                </a:rPr>
                <a:t>CONTENTS</a:t>
              </a:r>
              <a:endParaRPr lang="ko-KR" altLang="en-US" sz="3200" spc="-150">
                <a:solidFill>
                  <a:schemeClr val="bg2">
                    <a:lumMod val="25000"/>
                  </a:schemeClr>
                </a:solidFill>
                <a:ea typeface="배달의민족 한나체 Pro"/>
              </a:endParaRPr>
            </a:p>
          </p:txBody>
        </p:sp>
        <p:cxnSp>
          <p:nvCxnSpPr>
            <p:cNvPr id="33" name="직선 연결선 5"/>
            <p:cNvCxnSpPr/>
            <p:nvPr/>
          </p:nvCxnSpPr>
          <p:spPr>
            <a:xfrm>
              <a:off x="340354" y="1122799"/>
              <a:ext cx="1099826" cy="0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75260" y="234010"/>
            <a:ext cx="1564005" cy="29748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빅데이터활용 프로젝트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ysClr val="windowText" lastClr="000000"/>
              </a:solidFill>
              <a:ea typeface="배달의민족 한나체 Pro"/>
            </a:endParaRPr>
          </a:p>
        </p:txBody>
      </p:sp>
      <p:pic>
        <p:nvPicPr>
          <p:cNvPr id="19" name="그림 18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19484" y="6306657"/>
            <a:ext cx="1951692" cy="311809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3193302" y="4876820"/>
            <a:ext cx="990590" cy="990590"/>
          </a:xfrm>
          <a:prstGeom prst="ellipse">
            <a:avLst/>
          </a:prstGeom>
          <a:solidFill>
            <a:srgbClr val="f6c30a"/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4000" b="1">
                <a:latin typeface="Arial Black"/>
                <a:cs typeface="Arial Black"/>
              </a:rPr>
              <a:t>3</a:t>
            </a:r>
            <a:endParaRPr kumimoji="1" lang="ko-Kore-KR" altLang="en-US" sz="4000" b="1">
              <a:latin typeface="Arial Black"/>
              <a:cs typeface="Arial Black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0640" y="4837152"/>
            <a:ext cx="2685000" cy="7425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en-US" altLang="ko-KR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배달의민족 한나체 Pro"/>
                <a:ea typeface="배달의민족 한나체 Pro"/>
              </a:rPr>
              <a:t> </a:t>
            </a: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배달의민족 한나체 Pro"/>
                <a:ea typeface="배달의민족 한나체 Pro"/>
              </a:rPr>
              <a:t>프로젝트 결과</a:t>
            </a:r>
            <a:endParaRPr kumimoji="1" lang="ko-Kore-KR" altLang="en-US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  <a:ea typeface="배달의민족 한나체 Pr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06659" y="1427645"/>
            <a:ext cx="1395031" cy="41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Pro"/>
                <a:ea typeface="배달의민족 한나체 Pro"/>
              </a:rPr>
              <a:t>주제 선정 배경</a:t>
            </a:r>
            <a:endParaRPr kumimoji="1" lang="ko-Kore-KR" altLang="en-US" spc="-150">
              <a:solidFill>
                <a:schemeClr val="tx1">
                  <a:lumMod val="65000"/>
                  <a:lumOff val="35000"/>
                </a:schemeClr>
              </a:solidFill>
              <a:ea typeface="배달의민족 한나체 Pr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06659" y="1789036"/>
            <a:ext cx="956880" cy="4188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Pro"/>
                <a:ea typeface="배달의민족 한나체 Pro"/>
              </a:rPr>
              <a:t>사용 언어</a:t>
            </a:r>
            <a:endParaRPr kumimoji="1" lang="ko-Kore-KR" altLang="en-US" spc="-150">
              <a:solidFill>
                <a:schemeClr val="tx1">
                  <a:lumMod val="65000"/>
                  <a:lumOff val="35000"/>
                </a:schemeClr>
              </a:solidFill>
              <a:ea typeface="배달의민족 한나체 Pro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06659" y="2150427"/>
            <a:ext cx="1737931" cy="4194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Pro"/>
                <a:ea typeface="배달의민족 한나체 Pro"/>
              </a:rPr>
              <a:t>프로젝트 수행 방향</a:t>
            </a:r>
            <a:endParaRPr kumimoji="1" lang="ko-Kore-KR" altLang="en-US" spc="-150">
              <a:solidFill>
                <a:schemeClr val="tx1">
                  <a:lumMod val="65000"/>
                  <a:lumOff val="35000"/>
                </a:schemeClr>
              </a:solidFill>
              <a:ea typeface="배달의민족 한나체 Pro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25506" y="1580182"/>
            <a:ext cx="191777" cy="189034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6" name="타원 25"/>
          <p:cNvSpPr/>
          <p:nvPr/>
        </p:nvSpPr>
        <p:spPr>
          <a:xfrm>
            <a:off x="4325506" y="1960319"/>
            <a:ext cx="191777" cy="189034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7" name="타원 26"/>
          <p:cNvSpPr/>
          <p:nvPr/>
        </p:nvSpPr>
        <p:spPr>
          <a:xfrm>
            <a:off x="4327820" y="2322784"/>
            <a:ext cx="191777" cy="189034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572111" y="3511610"/>
            <a:ext cx="1139079" cy="4203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pc="-15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Pro"/>
                <a:ea typeface="배달의민족 한나체 Pro"/>
              </a:rPr>
              <a:t>장르별 분석</a:t>
            </a:r>
            <a:endParaRPr kumimoji="1" lang="ko-Kore-KR" altLang="en-US" spc="-150">
              <a:solidFill>
                <a:schemeClr val="tx1">
                  <a:lumMod val="65000"/>
                  <a:lumOff val="35000"/>
                </a:schemeClr>
              </a:solidFill>
              <a:ea typeface="배달의민족 한나체 Pro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390958" y="3664147"/>
            <a:ext cx="191777" cy="189034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6688299"/>
            <a:ext cx="12191999" cy="157463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62876" y="4381302"/>
            <a:ext cx="504889" cy="3792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</a:rPr>
              <a:t>시인</a:t>
            </a:r>
            <a:endParaRPr kumimoji="1" lang="ko-Kore-KR" altLang="en-US" sz="1600" b="1" spc="-15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2876" y="5358331"/>
            <a:ext cx="514414" cy="3833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</a:rPr>
              <a:t>토끼</a:t>
            </a:r>
            <a:endParaRPr kumimoji="1" lang="ko-Kore-KR" altLang="en-US" sz="1600" b="1" spc="-150">
              <a:solidFill>
                <a:schemeClr val="bg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 rot="0">
            <a:off x="258581" y="525992"/>
            <a:ext cx="1729961" cy="493083"/>
            <a:chOff x="258581" y="525992"/>
            <a:chExt cx="1729961" cy="493083"/>
          </a:xfrm>
        </p:grpSpPr>
        <p:sp>
          <p:nvSpPr>
            <p:cNvPr id="40" name="TextBox 39"/>
            <p:cNvSpPr txBox="1"/>
            <p:nvPr/>
          </p:nvSpPr>
          <p:spPr>
            <a:xfrm>
              <a:off x="258581" y="525992"/>
              <a:ext cx="173785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spc="-150">
                  <a:solidFill>
                    <a:schemeClr val="bg2">
                      <a:lumMod val="25000"/>
                    </a:schemeClr>
                  </a:solidFill>
                </a:rPr>
                <a:t>프로젝트 과정</a:t>
              </a:r>
              <a:endParaRPr lang="ko-KR" altLang="en-US" sz="2400" spc="-1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42" name="직선 연결선 5"/>
            <p:cNvCxnSpPr/>
            <p:nvPr/>
          </p:nvCxnSpPr>
          <p:spPr>
            <a:xfrm>
              <a:off x="363703" y="1019075"/>
              <a:ext cx="1099826" cy="0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84785" y="248239"/>
            <a:ext cx="1564005" cy="29278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빅데이터활용 프로젝트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11724" y="3452604"/>
            <a:ext cx="3338366" cy="4221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pc="-150">
                <a:solidFill>
                  <a:srgbClr val="f6c30a"/>
                </a:solidFill>
              </a:rPr>
              <a:t>결론</a:t>
            </a:r>
            <a:r>
              <a:rPr kumimoji="1" lang="ko-KR" altLang="en-US" spc="-150"/>
              <a:t> </a:t>
            </a:r>
            <a:r>
              <a:rPr kumimoji="1" lang="en-US" altLang="ko-KR" spc="-150"/>
              <a:t>:</a:t>
            </a:r>
            <a:r>
              <a:rPr kumimoji="1" lang="ko-KR" altLang="en-US" spc="-150"/>
              <a:t> 구독자와 시청자는 비례하지 않다</a:t>
            </a:r>
            <a:r>
              <a:rPr kumimoji="1" lang="en-US" altLang="ko-KR" spc="-150"/>
              <a:t>.</a:t>
            </a:r>
            <a:endParaRPr kumimoji="1" lang="ko-Kore-KR" altLang="en-US" spc="-150"/>
          </a:p>
        </p:txBody>
      </p:sp>
      <p:pic>
        <p:nvPicPr>
          <p:cNvPr id="16" name="그림 15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19484" y="6306657"/>
            <a:ext cx="1951692" cy="3118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0032" y="1354936"/>
            <a:ext cx="3237019" cy="499750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45135" y="1217433"/>
            <a:ext cx="5466589" cy="527250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433435" y="1834761"/>
            <a:ext cx="3659505" cy="14018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z="3600" spc="-150">
                <a:solidFill>
                  <a:srgbClr val="f6c30a">
                    <a:alpha val="80000"/>
                  </a:srgbClr>
                </a:solidFill>
              </a:rPr>
              <a:t>유튜브</a:t>
            </a:r>
            <a:r>
              <a:rPr kumimoji="1" lang="en-US" altLang="ko-Kore-KR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endParaRPr kumimoji="1" lang="en-US" altLang="ko-Kore-KR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ore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시청</a:t>
            </a: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수 비례 구독 수</a:t>
            </a:r>
            <a:endParaRPr kumimoji="1" lang="en-US" altLang="ko-KR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84296" y="3816962"/>
            <a:ext cx="2863284" cy="34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en-US" altLang="ko-KR" sz="1400" spc="-150"/>
              <a:t>-</a:t>
            </a:r>
            <a:r>
              <a:rPr kumimoji="1" lang="ko-KR" altLang="en-US" sz="1400" spc="-150"/>
              <a:t> 음악을 제외한 나머지에서 반비례</a:t>
            </a:r>
            <a:r>
              <a:rPr kumimoji="1" lang="en-US" altLang="ko-KR" sz="1400" spc="-150"/>
              <a:t>.</a:t>
            </a:r>
            <a:endParaRPr kumimoji="1" lang="ko-Kore-KR" altLang="en-US" sz="1400" spc="-1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6688299"/>
            <a:ext cx="12191999" cy="157463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62876" y="4381302"/>
            <a:ext cx="504889" cy="3792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</a:rPr>
              <a:t>시인</a:t>
            </a:r>
            <a:endParaRPr kumimoji="1" lang="ko-Kore-KR" altLang="en-US" sz="1600" b="1" spc="-15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2876" y="5358331"/>
            <a:ext cx="514414" cy="3833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</a:rPr>
              <a:t>토끼</a:t>
            </a:r>
            <a:endParaRPr kumimoji="1" lang="ko-Kore-KR" altLang="en-US" sz="1600" b="1" spc="-150">
              <a:solidFill>
                <a:schemeClr val="bg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 rot="0">
            <a:off x="258581" y="525992"/>
            <a:ext cx="1729961" cy="493083"/>
            <a:chOff x="258581" y="525992"/>
            <a:chExt cx="1729961" cy="493083"/>
          </a:xfrm>
        </p:grpSpPr>
        <p:sp>
          <p:nvSpPr>
            <p:cNvPr id="40" name="TextBox 39"/>
            <p:cNvSpPr txBox="1"/>
            <p:nvPr/>
          </p:nvSpPr>
          <p:spPr>
            <a:xfrm>
              <a:off x="258581" y="525992"/>
              <a:ext cx="173785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spc="-150">
                  <a:solidFill>
                    <a:schemeClr val="bg2">
                      <a:lumMod val="25000"/>
                    </a:schemeClr>
                  </a:solidFill>
                </a:rPr>
                <a:t>프로젝트 과정</a:t>
              </a:r>
              <a:endParaRPr lang="ko-KR" altLang="en-US" sz="2400" spc="-1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42" name="직선 연결선 5"/>
            <p:cNvCxnSpPr/>
            <p:nvPr/>
          </p:nvCxnSpPr>
          <p:spPr>
            <a:xfrm>
              <a:off x="363703" y="1019075"/>
              <a:ext cx="1099826" cy="0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84785" y="248239"/>
            <a:ext cx="1564005" cy="29278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빅데이터활용 프로젝트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11724" y="3452604"/>
            <a:ext cx="3128816" cy="10793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pc="-150">
                <a:solidFill>
                  <a:srgbClr val="f6c30a"/>
                </a:solidFill>
              </a:rPr>
              <a:t>결론</a:t>
            </a:r>
            <a:r>
              <a:rPr kumimoji="1" lang="ko-KR" altLang="en-US" spc="-150"/>
              <a:t> </a:t>
            </a:r>
            <a:r>
              <a:rPr kumimoji="1" lang="en-US" altLang="ko-KR" spc="-150"/>
              <a:t>:</a:t>
            </a:r>
            <a:r>
              <a:rPr kumimoji="1" lang="ko-KR" altLang="en-US" spc="-150"/>
              <a:t>  특정 조회수 혹은 구독자 수 가</a:t>
            </a:r>
            <a:endParaRPr kumimoji="1" lang="ko-KR" altLang="en-US" spc="-150"/>
          </a:p>
          <a:p>
            <a:pPr>
              <a:lnSpc>
                <a:spcPct val="120000"/>
              </a:lnSpc>
              <a:defRPr/>
            </a:pPr>
            <a:r>
              <a:rPr kumimoji="1" lang="ko-KR" altLang="en-US" spc="-150"/>
              <a:t>          일정할 경우 비례하게 된다</a:t>
            </a:r>
            <a:r>
              <a:rPr kumimoji="1" lang="en-US" altLang="ko-KR" spc="-150"/>
              <a:t>.</a:t>
            </a:r>
            <a:endParaRPr kumimoji="1" lang="en-US" altLang="ko-KR" spc="-150"/>
          </a:p>
          <a:p>
            <a:pPr>
              <a:lnSpc>
                <a:spcPct val="120000"/>
              </a:lnSpc>
              <a:defRPr/>
            </a:pPr>
            <a:endParaRPr kumimoji="1" lang="ko-Kore-KR" altLang="en-US" spc="-150"/>
          </a:p>
        </p:txBody>
      </p:sp>
      <p:pic>
        <p:nvPicPr>
          <p:cNvPr id="16" name="그림 15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19484" y="6306657"/>
            <a:ext cx="1951692" cy="31180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47710" y="1788595"/>
            <a:ext cx="3659505" cy="140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z="3600" spc="-150">
                <a:solidFill>
                  <a:srgbClr val="f6c30a">
                    <a:alpha val="80000"/>
                  </a:srgbClr>
                </a:solidFill>
              </a:rPr>
              <a:t>유튜브</a:t>
            </a:r>
            <a:r>
              <a:rPr kumimoji="1" lang="en-US" altLang="ko-Kore-KR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endParaRPr kumimoji="1" lang="en-US" altLang="ko-Kore-KR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ore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시청</a:t>
            </a: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수 비례 구독 수</a:t>
            </a:r>
            <a:endParaRPr kumimoji="1" lang="en-US" altLang="ko-KR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76219" y="4290339"/>
            <a:ext cx="2863284" cy="603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  <a:defRPr/>
            </a:pPr>
            <a:r>
              <a:rPr kumimoji="1" lang="ko-KR" altLang="en-US" sz="1400" spc="-150"/>
              <a:t>게임 채널은 비례하는 관계를 보였으나</a:t>
            </a:r>
            <a:r>
              <a:rPr kumimoji="1" lang="en-US" altLang="ko-KR" sz="1400" spc="-150"/>
              <a:t>,</a:t>
            </a:r>
            <a:endParaRPr kumimoji="1" lang="en-US" altLang="ko-KR" sz="1400" spc="-150"/>
          </a:p>
          <a:p>
            <a:pPr>
              <a:lnSpc>
                <a:spcPct val="120000"/>
              </a:lnSpc>
              <a:defRPr/>
            </a:pPr>
            <a:r>
              <a:rPr kumimoji="1" lang="ko-KR" altLang="en-US" sz="1400" spc="-150"/>
              <a:t>나머지는 구독자 비례 시청 수가 높게 집계</a:t>
            </a:r>
            <a:r>
              <a:rPr kumimoji="1" lang="en-US" altLang="ko-KR" sz="1400" spc="-150"/>
              <a:t>.</a:t>
            </a:r>
            <a:endParaRPr kumimoji="1" lang="ko-Kore-KR" altLang="en-US" sz="1400" spc="-15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99120" y="1656925"/>
            <a:ext cx="4101483" cy="41087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151" y="1834761"/>
            <a:ext cx="4188165" cy="41087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28200" t="7670" r="6000" b="12650"/>
          <a:stretch>
            <a:fillRect/>
          </a:stretch>
        </p:blipFill>
        <p:spPr>
          <a:xfrm>
            <a:off x="4446203" y="3696294"/>
            <a:ext cx="3299591" cy="299651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0" y="6688299"/>
            <a:ext cx="12191999" cy="157463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62876" y="4381302"/>
            <a:ext cx="504889" cy="3792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</a:rPr>
              <a:t>시인</a:t>
            </a:r>
            <a:endParaRPr kumimoji="1" lang="ko-Kore-KR" altLang="en-US" sz="1600" b="1" spc="-15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2876" y="5358331"/>
            <a:ext cx="556563" cy="3586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  <a:latin typeface="맑은 고딕"/>
                <a:ea typeface="맑은 고딕"/>
              </a:rPr>
              <a:t>토끼</a:t>
            </a:r>
            <a:endParaRPr kumimoji="1" lang="ko-Kore-KR" altLang="en-US" sz="16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38" name="그룹 37"/>
          <p:cNvGrpSpPr/>
          <p:nvPr/>
        </p:nvGrpSpPr>
        <p:grpSpPr>
          <a:xfrm rot="0">
            <a:off x="258581" y="525992"/>
            <a:ext cx="1729961" cy="493083"/>
            <a:chOff x="258581" y="525992"/>
            <a:chExt cx="1729961" cy="493083"/>
          </a:xfrm>
        </p:grpSpPr>
        <p:sp>
          <p:nvSpPr>
            <p:cNvPr id="40" name="TextBox 39"/>
            <p:cNvSpPr txBox="1"/>
            <p:nvPr/>
          </p:nvSpPr>
          <p:spPr>
            <a:xfrm>
              <a:off x="258581" y="525992"/>
              <a:ext cx="173785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spc="-150">
                  <a:solidFill>
                    <a:schemeClr val="bg2">
                      <a:lumMod val="25000"/>
                    </a:schemeClr>
                  </a:solidFill>
                </a:rPr>
                <a:t>프로젝트 과정</a:t>
              </a:r>
              <a:endParaRPr lang="ko-KR" altLang="en-US" sz="2400" spc="-1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42" name="직선 연결선 5"/>
            <p:cNvCxnSpPr/>
            <p:nvPr/>
          </p:nvCxnSpPr>
          <p:spPr>
            <a:xfrm>
              <a:off x="363703" y="1019075"/>
              <a:ext cx="1099826" cy="0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84785" y="248239"/>
            <a:ext cx="1564005" cy="29278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빅데이터활용 프로젝트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682231" y="3353351"/>
            <a:ext cx="2886833" cy="7404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pc="-150"/>
              <a:t>예능 에서는 </a:t>
            </a:r>
            <a:r>
              <a:rPr kumimoji="1" lang="ko-KR" altLang="en-US" spc="-150">
                <a:solidFill>
                  <a:srgbClr val="f6c30a"/>
                </a:solidFill>
              </a:rPr>
              <a:t>리얼리티 쇼</a:t>
            </a:r>
            <a:endParaRPr kumimoji="1" lang="ko-KR" altLang="en-US" spc="-150">
              <a:solidFill>
                <a:srgbClr val="f6c30a"/>
              </a:solidFill>
            </a:endParaRPr>
          </a:p>
          <a:p>
            <a:pPr>
              <a:lnSpc>
                <a:spcPct val="120000"/>
              </a:lnSpc>
              <a:defRPr/>
            </a:pPr>
            <a:r>
              <a:rPr kumimoji="1" lang="ko-KR" altLang="en-US" spc="-150"/>
              <a:t>드라마 에서는 </a:t>
            </a:r>
            <a:r>
              <a:rPr kumimoji="1" lang="ko-KR" altLang="en-US" spc="-150">
                <a:solidFill>
                  <a:srgbClr val="f6c30a"/>
                </a:solidFill>
              </a:rPr>
              <a:t>로맨스</a:t>
            </a:r>
            <a:r>
              <a:rPr kumimoji="1" lang="ko-KR" altLang="en-US" spc="-150"/>
              <a:t> 장르가 인기</a:t>
            </a:r>
            <a:endParaRPr kumimoji="1" lang="ko-Kore-KR" altLang="en-US" spc="-150"/>
          </a:p>
        </p:txBody>
      </p:sp>
      <p:pic>
        <p:nvPicPr>
          <p:cNvPr id="3" name="그림 2" descr="텍스트, 전자기기, 벡터그래픽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l="22380" t="6000" r="5250" b="16150"/>
          <a:stretch>
            <a:fillRect/>
          </a:stretch>
        </p:blipFill>
        <p:spPr>
          <a:xfrm>
            <a:off x="258581" y="1930392"/>
            <a:ext cx="4024640" cy="32471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22390" t="7670" r="3690" b="11040"/>
          <a:stretch>
            <a:fillRect/>
          </a:stretch>
        </p:blipFill>
        <p:spPr>
          <a:xfrm>
            <a:off x="4289908" y="733214"/>
            <a:ext cx="3239648" cy="2672176"/>
          </a:xfrm>
          <a:prstGeom prst="rect">
            <a:avLst/>
          </a:prstGeom>
        </p:spPr>
      </p:pic>
      <p:pic>
        <p:nvPicPr>
          <p:cNvPr id="16" name="그림 15" descr="텍스트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19484" y="6306657"/>
            <a:ext cx="1951692" cy="31180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976234" y="1901702"/>
            <a:ext cx="3840481" cy="14015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en-US" altLang="ko-Kore-KR" sz="3600" spc="-150">
                <a:solidFill>
                  <a:srgbClr val="f6c30a">
                    <a:alpha val="80000"/>
                  </a:srgbClr>
                </a:solidFill>
              </a:rPr>
              <a:t>TV</a:t>
            </a:r>
            <a:r>
              <a:rPr kumimoji="1" lang="en-US" altLang="ko-Kore-KR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예능</a:t>
            </a:r>
            <a:r>
              <a:rPr kumimoji="1" lang="en-US" altLang="ko-KR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/</a:t>
            </a: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드라마 </a:t>
            </a:r>
            <a:r>
              <a:rPr kumimoji="1" lang="ko-Kore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장르</a:t>
            </a:r>
            <a:endParaRPr kumimoji="1" lang="ko-Kore-KR" altLang="en-US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ore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선호도</a:t>
            </a:r>
            <a:endParaRPr kumimoji="1" lang="en-US" altLang="ko-KR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6688299"/>
            <a:ext cx="12191999" cy="157463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62876" y="4381302"/>
            <a:ext cx="504889" cy="3792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</a:rPr>
              <a:t>시인</a:t>
            </a:r>
            <a:endParaRPr kumimoji="1" lang="ko-Kore-KR" altLang="en-US" sz="1600" b="1" spc="-15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2876" y="5358331"/>
            <a:ext cx="514414" cy="3833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</a:rPr>
              <a:t>토끼</a:t>
            </a:r>
            <a:endParaRPr kumimoji="1" lang="ko-Kore-KR" altLang="en-US" sz="1600" b="1" spc="-150">
              <a:solidFill>
                <a:schemeClr val="bg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 rot="0">
            <a:off x="258581" y="525992"/>
            <a:ext cx="1729961" cy="493083"/>
            <a:chOff x="258581" y="525992"/>
            <a:chExt cx="1729961" cy="493083"/>
          </a:xfrm>
        </p:grpSpPr>
        <p:sp>
          <p:nvSpPr>
            <p:cNvPr id="40" name="TextBox 39"/>
            <p:cNvSpPr txBox="1"/>
            <p:nvPr/>
          </p:nvSpPr>
          <p:spPr>
            <a:xfrm>
              <a:off x="258581" y="525992"/>
              <a:ext cx="173785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spc="-150">
                  <a:solidFill>
                    <a:schemeClr val="bg2">
                      <a:lumMod val="25000"/>
                    </a:schemeClr>
                  </a:solidFill>
                </a:rPr>
                <a:t>프로젝트 과정</a:t>
              </a:r>
              <a:endParaRPr lang="ko-KR" altLang="en-US" sz="2400" spc="-1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42" name="직선 연결선 5"/>
            <p:cNvCxnSpPr/>
            <p:nvPr/>
          </p:nvCxnSpPr>
          <p:spPr>
            <a:xfrm>
              <a:off x="363703" y="1019075"/>
              <a:ext cx="1099826" cy="0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84785" y="248239"/>
            <a:ext cx="1564005" cy="29278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빅데이터활용 프로젝트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6" name="그림 15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19484" y="6306657"/>
            <a:ext cx="1951692" cy="3118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480" t="51150" b="4420"/>
          <a:stretch>
            <a:fillRect/>
          </a:stretch>
        </p:blipFill>
        <p:spPr>
          <a:xfrm>
            <a:off x="122433" y="1260851"/>
            <a:ext cx="11764767" cy="2708376"/>
          </a:xfrm>
          <a:prstGeom prst="rect">
            <a:avLst/>
          </a:prstGeom>
        </p:spPr>
      </p:pic>
      <p:pic>
        <p:nvPicPr>
          <p:cNvPr id="18" name="그림 17" descr="텍스트, 스크린샷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l="3320" r="8990" b="49110"/>
          <a:stretch>
            <a:fillRect/>
          </a:stretch>
        </p:blipFill>
        <p:spPr>
          <a:xfrm>
            <a:off x="258581" y="3275088"/>
            <a:ext cx="10691889" cy="265921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128633" y="1514180"/>
            <a:ext cx="3297555" cy="1398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en-US" altLang="ko-KR" sz="3600" spc="-150">
                <a:solidFill>
                  <a:srgbClr val="f6c30a">
                    <a:alpha val="80000"/>
                  </a:srgbClr>
                </a:solidFill>
              </a:rPr>
              <a:t>TV </a:t>
            </a:r>
            <a:r>
              <a:rPr kumimoji="1" lang="ko-KR" altLang="en-US" sz="3600" spc="-150">
                <a:solidFill>
                  <a:srgbClr val="f6c30a">
                    <a:alpha val="80000"/>
                  </a:srgbClr>
                </a:solidFill>
              </a:rPr>
              <a:t>기간 별  </a:t>
            </a:r>
            <a:endParaRPr kumimoji="1" lang="ko-KR" altLang="en-US" sz="3600" spc="-150">
              <a:solidFill>
                <a:srgbClr val="f6c30a">
                  <a:alpha val="80000"/>
                </a:srgbClr>
              </a:solidFill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R" altLang="en-US" sz="3600" spc="-150"/>
              <a:t>시청</a:t>
            </a:r>
            <a:r>
              <a:rPr kumimoji="1" lang="en-US" altLang="ko-KR" sz="3600" spc="-150"/>
              <a:t> </a:t>
            </a:r>
            <a:r>
              <a:rPr kumimoji="1" lang="ko-KR" altLang="en-US" sz="3600" spc="-150"/>
              <a:t>장르 변화 율 </a:t>
            </a:r>
            <a:endParaRPr kumimoji="1" lang="en-US" altLang="ko-KR" sz="3600" spc="-150"/>
          </a:p>
        </p:txBody>
      </p:sp>
      <p:sp>
        <p:nvSpPr>
          <p:cNvPr id="25" name="TextBox 24"/>
          <p:cNvSpPr txBox="1"/>
          <p:nvPr/>
        </p:nvSpPr>
        <p:spPr>
          <a:xfrm>
            <a:off x="8388989" y="2827951"/>
            <a:ext cx="3084825" cy="6658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spc="-150"/>
              <a:t>올해 초엔 </a:t>
            </a:r>
            <a:r>
              <a:rPr kumimoji="1" lang="ko-KR" altLang="en-US" sz="1600" spc="-150">
                <a:solidFill>
                  <a:srgbClr val="ff0000"/>
                </a:solidFill>
              </a:rPr>
              <a:t>트로트</a:t>
            </a:r>
            <a:r>
              <a:rPr kumimoji="1" lang="ko-KR" altLang="en-US" sz="1600" spc="-150"/>
              <a:t> 장르가 강세를 보였으나</a:t>
            </a:r>
            <a:r>
              <a:rPr kumimoji="1" lang="en-US" altLang="ko-KR" sz="1600" spc="-150"/>
              <a:t>.</a:t>
            </a:r>
            <a:endParaRPr kumimoji="1" lang="en-US" altLang="ko-KR" sz="1600" spc="-150"/>
          </a:p>
          <a:p>
            <a:pPr>
              <a:lnSpc>
                <a:spcPct val="120000"/>
              </a:lnSpc>
              <a:defRPr/>
            </a:pPr>
            <a:r>
              <a:rPr kumimoji="1" lang="ko-KR" altLang="en-US" sz="1600" spc="-150"/>
              <a:t>중반기엔 </a:t>
            </a:r>
            <a:r>
              <a:rPr kumimoji="1" lang="ko-KR" altLang="en-US" sz="1600" spc="-150">
                <a:solidFill>
                  <a:srgbClr val="ff0000"/>
                </a:solidFill>
              </a:rPr>
              <a:t>스포츠</a:t>
            </a:r>
            <a:r>
              <a:rPr kumimoji="1" lang="ko-KR" altLang="en-US" sz="1600" spc="-150"/>
              <a:t> 및 </a:t>
            </a:r>
            <a:r>
              <a:rPr kumimoji="1" lang="ko-KR" altLang="en-US" sz="1600" spc="-150">
                <a:solidFill>
                  <a:srgbClr val="ff0000"/>
                </a:solidFill>
              </a:rPr>
              <a:t>드라마</a:t>
            </a:r>
            <a:r>
              <a:rPr kumimoji="1" lang="ko-KR" altLang="en-US" sz="1600" spc="-150"/>
              <a:t> 장르가 강세</a:t>
            </a:r>
            <a:endParaRPr kumimoji="1" lang="en-US" altLang="ko-KR" sz="1600" spc="-1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6688299"/>
            <a:ext cx="12191999" cy="157463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62876" y="4381302"/>
            <a:ext cx="504889" cy="3792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</a:rPr>
              <a:t>시인</a:t>
            </a:r>
            <a:endParaRPr kumimoji="1" lang="ko-Kore-KR" altLang="en-US" sz="1600" b="1" spc="-15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2876" y="5358331"/>
            <a:ext cx="514414" cy="3833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</a:rPr>
              <a:t>토끼</a:t>
            </a:r>
            <a:endParaRPr kumimoji="1" lang="ko-Kore-KR" altLang="en-US" sz="1600" b="1" spc="-150">
              <a:solidFill>
                <a:schemeClr val="bg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 rot="0">
            <a:off x="258581" y="525992"/>
            <a:ext cx="1729961" cy="493083"/>
            <a:chOff x="258581" y="525992"/>
            <a:chExt cx="1729961" cy="493083"/>
          </a:xfrm>
        </p:grpSpPr>
        <p:sp>
          <p:nvSpPr>
            <p:cNvPr id="40" name="TextBox 39"/>
            <p:cNvSpPr txBox="1"/>
            <p:nvPr/>
          </p:nvSpPr>
          <p:spPr>
            <a:xfrm>
              <a:off x="258581" y="525992"/>
              <a:ext cx="173785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spc="-150">
                  <a:solidFill>
                    <a:schemeClr val="bg2">
                      <a:lumMod val="25000"/>
                    </a:schemeClr>
                  </a:solidFill>
                </a:rPr>
                <a:t>프로젝트 과정</a:t>
              </a:r>
              <a:endParaRPr lang="ko-KR" altLang="en-US" sz="2400" spc="-1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42" name="직선 연결선 5"/>
            <p:cNvCxnSpPr/>
            <p:nvPr/>
          </p:nvCxnSpPr>
          <p:spPr>
            <a:xfrm>
              <a:off x="363703" y="1019075"/>
              <a:ext cx="1099826" cy="0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84785" y="248239"/>
            <a:ext cx="1564005" cy="29278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빅데이터활용 프로젝트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932043" y="3655535"/>
            <a:ext cx="2741672" cy="4192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en-US" altLang="ko-Kore-KR" spc="-150">
                <a:solidFill>
                  <a:srgbClr val="f6c30a"/>
                </a:solidFill>
              </a:rPr>
              <a:t>TV</a:t>
            </a:r>
            <a:r>
              <a:rPr kumimoji="1" lang="en-US" altLang="ko-Kore-KR" spc="-150"/>
              <a:t> : </a:t>
            </a:r>
            <a:r>
              <a:rPr kumimoji="1" lang="ko-Kore-KR" altLang="en-US" spc="-150"/>
              <a:t>새벽</a:t>
            </a:r>
            <a:r>
              <a:rPr kumimoji="1" lang="ko-KR" altLang="en-US" spc="-150"/>
              <a:t> 시간대에 높은 시청률</a:t>
            </a:r>
            <a:endParaRPr kumimoji="1" lang="en-US" altLang="ko-KR" spc="-150"/>
          </a:p>
        </p:txBody>
      </p:sp>
      <p:pic>
        <p:nvPicPr>
          <p:cNvPr id="16" name="그림 15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19484" y="6306657"/>
            <a:ext cx="1951692" cy="31180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23785" y="1970068"/>
            <a:ext cx="4002404" cy="13998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en-US" altLang="ko-Kore-KR" sz="3600" spc="-150">
                <a:solidFill>
                  <a:srgbClr val="f6c30a">
                    <a:alpha val="80000"/>
                  </a:srgbClr>
                </a:solidFill>
              </a:rPr>
              <a:t>TV</a:t>
            </a:r>
            <a:r>
              <a:rPr kumimoji="1" lang="en-US" altLang="ko-KR" sz="3600" spc="-150">
                <a:solidFill>
                  <a:srgbClr val="f6c30a">
                    <a:alpha val="80000"/>
                  </a:srgbClr>
                </a:solidFill>
              </a:rPr>
              <a:t>,OTT</a:t>
            </a:r>
            <a:r>
              <a:rPr kumimoji="1" lang="ko-KR" altLang="en-US" sz="3600" spc="-150">
                <a:solidFill>
                  <a:srgbClr val="f6c30a">
                    <a:alpha val="80000"/>
                  </a:srgbClr>
                </a:solidFill>
              </a:rPr>
              <a:t> </a:t>
            </a:r>
            <a:endParaRPr kumimoji="1" lang="ko-KR" altLang="en-US" sz="3600" spc="-150">
              <a:solidFill>
                <a:srgbClr val="f6c30a">
                  <a:alpha val="80000"/>
                </a:srgbClr>
              </a:solidFill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R" altLang="en-US" sz="3600" spc="-150"/>
              <a:t>시간대 별</a:t>
            </a:r>
            <a:r>
              <a:rPr kumimoji="1" lang="en-US" altLang="ko-KR" sz="3600" spc="-150"/>
              <a:t> </a:t>
            </a:r>
            <a:r>
              <a:rPr kumimoji="1" lang="ko-KR" altLang="en-US" sz="3600" spc="-150"/>
              <a:t>시청 점유율 </a:t>
            </a:r>
            <a:endParaRPr kumimoji="1" lang="en-US" altLang="ko-KR" sz="3600" spc="-15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2511" y="1463926"/>
            <a:ext cx="6288912" cy="471668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932043" y="4626879"/>
            <a:ext cx="2836922" cy="4194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en-US" altLang="ko-Kore-KR" spc="-150">
                <a:solidFill>
                  <a:srgbClr val="f6c30a"/>
                </a:solidFill>
              </a:rPr>
              <a:t>OTT</a:t>
            </a:r>
            <a:r>
              <a:rPr kumimoji="1" lang="en-US" altLang="ko-Kore-KR" spc="-150"/>
              <a:t> : </a:t>
            </a:r>
            <a:r>
              <a:rPr kumimoji="1" lang="ko-KR" altLang="en-US" spc="-150"/>
              <a:t>저녁 시간대에 높은 시청률</a:t>
            </a:r>
            <a:endParaRPr kumimoji="1" lang="en-US" altLang="ko-KR" spc="-150"/>
          </a:p>
        </p:txBody>
      </p:sp>
      <p:sp>
        <p:nvSpPr>
          <p:cNvPr id="20" name="TextBox 19"/>
          <p:cNvSpPr txBox="1"/>
          <p:nvPr/>
        </p:nvSpPr>
        <p:spPr>
          <a:xfrm>
            <a:off x="7932044" y="4064983"/>
            <a:ext cx="2998714" cy="343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en-US" altLang="ko-KR" sz="1400" spc="-150"/>
              <a:t>-</a:t>
            </a:r>
            <a:r>
              <a:rPr kumimoji="1" lang="ko-KR" altLang="en-US" sz="1400" spc="-150"/>
              <a:t> </a:t>
            </a:r>
            <a:r>
              <a:rPr kumimoji="1" lang="en-US" altLang="ko-KR" sz="1400" spc="-150"/>
              <a:t>TV</a:t>
            </a:r>
            <a:r>
              <a:rPr kumimoji="1" lang="ko-KR" altLang="en-US" sz="1400" spc="-150"/>
              <a:t>를 틀어놓고 자는 경우가 많은 것으로 예측</a:t>
            </a:r>
            <a:endParaRPr kumimoji="1" lang="en-US" altLang="ko-KR" sz="1400" spc="-150"/>
          </a:p>
        </p:txBody>
      </p:sp>
      <p:sp>
        <p:nvSpPr>
          <p:cNvPr id="21" name="TextBox 20"/>
          <p:cNvSpPr txBox="1"/>
          <p:nvPr/>
        </p:nvSpPr>
        <p:spPr>
          <a:xfrm>
            <a:off x="7932044" y="5029010"/>
            <a:ext cx="2998714" cy="341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en-US" altLang="ko-KR" sz="1400" spc="-150"/>
              <a:t>-</a:t>
            </a:r>
            <a:r>
              <a:rPr kumimoji="1" lang="ko-KR" altLang="en-US" sz="1400" spc="-150"/>
              <a:t> 퇴근 후 </a:t>
            </a:r>
            <a:r>
              <a:rPr kumimoji="1" lang="en-US" altLang="ko-KR" sz="1400" spc="-150"/>
              <a:t>OTT</a:t>
            </a:r>
            <a:r>
              <a:rPr kumimoji="1" lang="ko-KR" altLang="en-US" sz="1400" spc="-150"/>
              <a:t> 서비스를 즐기는 것으로 예측</a:t>
            </a:r>
            <a:endParaRPr kumimoji="1" lang="en-US" altLang="ko-KR" sz="1400" spc="-1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6688299"/>
            <a:ext cx="12191999" cy="157463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62876" y="4381302"/>
            <a:ext cx="504889" cy="3792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</a:rPr>
              <a:t>시인</a:t>
            </a:r>
            <a:endParaRPr kumimoji="1" lang="ko-Kore-KR" altLang="en-US" sz="1600" b="1" spc="-15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2876" y="5358331"/>
            <a:ext cx="514414" cy="3833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</a:rPr>
              <a:t>토끼</a:t>
            </a:r>
            <a:endParaRPr kumimoji="1" lang="ko-Kore-KR" altLang="en-US" sz="1600" b="1" spc="-150">
              <a:solidFill>
                <a:schemeClr val="bg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 rot="0">
            <a:off x="258581" y="525992"/>
            <a:ext cx="1729961" cy="493083"/>
            <a:chOff x="258581" y="525992"/>
            <a:chExt cx="1729961" cy="493083"/>
          </a:xfrm>
        </p:grpSpPr>
        <p:sp>
          <p:nvSpPr>
            <p:cNvPr id="40" name="TextBox 39"/>
            <p:cNvSpPr txBox="1"/>
            <p:nvPr/>
          </p:nvSpPr>
          <p:spPr>
            <a:xfrm>
              <a:off x="258581" y="525992"/>
              <a:ext cx="173785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spc="-150">
                  <a:solidFill>
                    <a:schemeClr val="bg2">
                      <a:lumMod val="25000"/>
                    </a:schemeClr>
                  </a:solidFill>
                </a:rPr>
                <a:t>프로젝트 과정</a:t>
              </a:r>
              <a:endParaRPr lang="ko-KR" altLang="en-US" sz="2400" spc="-1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42" name="직선 연결선 5"/>
            <p:cNvCxnSpPr/>
            <p:nvPr/>
          </p:nvCxnSpPr>
          <p:spPr>
            <a:xfrm>
              <a:off x="363703" y="1019075"/>
              <a:ext cx="1099826" cy="0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84785" y="248239"/>
            <a:ext cx="1564005" cy="29278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빅데이터활용 프로젝트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6" name="그림 15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19484" y="6306657"/>
            <a:ext cx="1951692" cy="3118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318696" y="777244"/>
            <a:ext cx="7499986" cy="34615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43154" y="3335654"/>
            <a:ext cx="7010400" cy="32355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23759" y="689921"/>
            <a:ext cx="3430905" cy="14036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z="3600" spc="-150">
                <a:solidFill>
                  <a:srgbClr val="f6c30a">
                    <a:alpha val="80000"/>
                  </a:srgbClr>
                </a:solidFill>
              </a:rPr>
              <a:t>넷플릭스</a:t>
            </a: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영화 </a:t>
            </a:r>
            <a:r>
              <a:rPr kumimoji="1" lang="ko-Kore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장르</a:t>
            </a:r>
            <a:endParaRPr kumimoji="1" lang="ko-Kore-KR" altLang="en-US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ore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선호도</a:t>
            </a:r>
            <a:endParaRPr kumimoji="1" lang="en-US" altLang="ko-KR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61032" y="2092531"/>
            <a:ext cx="3412708" cy="4201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pc="-150"/>
              <a:t>애니메이션 장르가 높은 선호도를 보인다</a:t>
            </a:r>
            <a:r>
              <a:rPr kumimoji="1" lang="en-US" altLang="ko-KR" spc="-150"/>
              <a:t>.</a:t>
            </a:r>
            <a:endParaRPr kumimoji="1" lang="en-US" altLang="ko-KR" spc="-150"/>
          </a:p>
        </p:txBody>
      </p:sp>
      <p:sp>
        <p:nvSpPr>
          <p:cNvPr id="22" name="TextBox 21"/>
          <p:cNvSpPr txBox="1"/>
          <p:nvPr/>
        </p:nvSpPr>
        <p:spPr>
          <a:xfrm>
            <a:off x="1308734" y="4171115"/>
            <a:ext cx="3745230" cy="13991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z="3600" spc="-150">
                <a:solidFill>
                  <a:srgbClr val="f6c30a">
                    <a:alpha val="80000"/>
                  </a:srgbClr>
                </a:solidFill>
              </a:rPr>
              <a:t>넷플릭스</a:t>
            </a: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티비쇼 </a:t>
            </a:r>
            <a:r>
              <a:rPr kumimoji="1" lang="ko-Kore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장르</a:t>
            </a:r>
            <a:endParaRPr kumimoji="1" lang="ko-Kore-KR" altLang="en-US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ore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선호도</a:t>
            </a:r>
            <a:endParaRPr kumimoji="1" lang="en-US" altLang="ko-KR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61033" y="2529114"/>
            <a:ext cx="1841082" cy="2883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100" spc="-150"/>
              <a:t>사실 다들 애니메이션을 좋아할지도</a:t>
            </a:r>
            <a:r>
              <a:rPr kumimoji="1" lang="en-US" altLang="ko-KR" sz="1100" spc="-150"/>
              <a:t>...?</a:t>
            </a:r>
            <a:endParaRPr kumimoji="1" lang="en-US" altLang="ko-KR" sz="1100" spc="-150"/>
          </a:p>
        </p:txBody>
      </p:sp>
      <p:sp>
        <p:nvSpPr>
          <p:cNvPr id="25" name="TextBox 24"/>
          <p:cNvSpPr txBox="1"/>
          <p:nvPr/>
        </p:nvSpPr>
        <p:spPr>
          <a:xfrm>
            <a:off x="1735961" y="5597526"/>
            <a:ext cx="3390672" cy="397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pc="-150">
                <a:latin typeface="BM HANNA Pro OTF"/>
                <a:ea typeface="BM HANNA Pro OTF"/>
              </a:rPr>
              <a:t>애니메이션 장르가 높은 선호도를 보인다</a:t>
            </a:r>
            <a:r>
              <a:rPr kumimoji="1" lang="en-US" altLang="ko-KR" spc="-150">
                <a:latin typeface="BM HANNA Pro OTF"/>
                <a:ea typeface="BM HANNA Pro OTF"/>
              </a:rPr>
              <a:t>.</a:t>
            </a:r>
            <a:endParaRPr kumimoji="1" lang="en-US" altLang="ko-KR" spc="-150">
              <a:latin typeface="BM HANNA Pro OTF"/>
              <a:ea typeface="BM HANNA Pro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6688299"/>
            <a:ext cx="12191999" cy="157463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62876" y="4381302"/>
            <a:ext cx="504889" cy="3792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</a:rPr>
              <a:t>시인</a:t>
            </a:r>
            <a:endParaRPr kumimoji="1" lang="ko-Kore-KR" altLang="en-US" sz="1600" b="1" spc="-15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2876" y="5358331"/>
            <a:ext cx="514414" cy="3833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</a:rPr>
              <a:t>토끼</a:t>
            </a:r>
            <a:endParaRPr kumimoji="1" lang="ko-Kore-KR" altLang="en-US" sz="1600" b="1" spc="-150">
              <a:solidFill>
                <a:schemeClr val="bg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 rot="0">
            <a:off x="258581" y="525992"/>
            <a:ext cx="1729961" cy="493083"/>
            <a:chOff x="258581" y="525992"/>
            <a:chExt cx="1729961" cy="493083"/>
          </a:xfrm>
        </p:grpSpPr>
        <p:sp>
          <p:nvSpPr>
            <p:cNvPr id="40" name="TextBox 39"/>
            <p:cNvSpPr txBox="1"/>
            <p:nvPr/>
          </p:nvSpPr>
          <p:spPr>
            <a:xfrm>
              <a:off x="258581" y="525992"/>
              <a:ext cx="173785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spc="-150">
                  <a:solidFill>
                    <a:schemeClr val="bg2">
                      <a:lumMod val="25000"/>
                    </a:schemeClr>
                  </a:solidFill>
                </a:rPr>
                <a:t>프로젝트 과정</a:t>
              </a:r>
              <a:endParaRPr lang="ko-KR" altLang="en-US" sz="2400" spc="-1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42" name="직선 연결선 5"/>
            <p:cNvCxnSpPr/>
            <p:nvPr/>
          </p:nvCxnSpPr>
          <p:spPr>
            <a:xfrm>
              <a:off x="363703" y="1019075"/>
              <a:ext cx="1099826" cy="0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84785" y="248239"/>
            <a:ext cx="1564005" cy="29278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빅데이터활용 프로젝트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6" name="그림 15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19484" y="6306657"/>
            <a:ext cx="1951692" cy="31180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785860" y="1581223"/>
            <a:ext cx="2192655" cy="1398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z="3600" spc="-150">
                <a:solidFill>
                  <a:srgbClr val="f6c30a">
                    <a:alpha val="80000"/>
                  </a:srgbClr>
                </a:solidFill>
              </a:rPr>
              <a:t>왓챠</a:t>
            </a: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컨텐츠</a:t>
            </a:r>
            <a:endParaRPr kumimoji="1" lang="ko-KR" altLang="en-US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장르 </a:t>
            </a:r>
            <a:r>
              <a:rPr kumimoji="1" lang="ko-Kore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선호도</a:t>
            </a:r>
            <a:endParaRPr kumimoji="1" lang="en-US" altLang="ko-KR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25020" y="3341451"/>
            <a:ext cx="3776996" cy="4190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pc="-150"/>
              <a:t>드라마</a:t>
            </a:r>
            <a:r>
              <a:rPr kumimoji="1" lang="en-US" altLang="ko-KR" spc="-150"/>
              <a:t>/</a:t>
            </a:r>
            <a:r>
              <a:rPr kumimoji="1" lang="ko-KR" altLang="en-US" spc="-150"/>
              <a:t> 로맨스 장르 선호도가 높은 것을 파악</a:t>
            </a:r>
            <a:endParaRPr kumimoji="1" lang="en-US" altLang="ko-KR" spc="-15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0824" y="761919"/>
            <a:ext cx="8550963" cy="57006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6688299"/>
            <a:ext cx="12191999" cy="157463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62876" y="4381302"/>
            <a:ext cx="504889" cy="3792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</a:rPr>
              <a:t>시인</a:t>
            </a:r>
            <a:endParaRPr kumimoji="1" lang="ko-Kore-KR" altLang="en-US" sz="1600" b="1" spc="-15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2876" y="5358331"/>
            <a:ext cx="514414" cy="3833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</a:rPr>
              <a:t>토끼</a:t>
            </a:r>
            <a:endParaRPr kumimoji="1" lang="ko-Kore-KR" altLang="en-US" sz="1600" b="1" spc="-150">
              <a:solidFill>
                <a:schemeClr val="bg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 rot="0">
            <a:off x="258581" y="525992"/>
            <a:ext cx="1729961" cy="493083"/>
            <a:chOff x="258581" y="525992"/>
            <a:chExt cx="1729961" cy="493083"/>
          </a:xfrm>
        </p:grpSpPr>
        <p:sp>
          <p:nvSpPr>
            <p:cNvPr id="40" name="TextBox 39"/>
            <p:cNvSpPr txBox="1"/>
            <p:nvPr/>
          </p:nvSpPr>
          <p:spPr>
            <a:xfrm>
              <a:off x="258581" y="525992"/>
              <a:ext cx="173785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spc="-150">
                  <a:solidFill>
                    <a:schemeClr val="bg2">
                      <a:lumMod val="25000"/>
                    </a:schemeClr>
                  </a:solidFill>
                </a:rPr>
                <a:t>프로젝트 과정</a:t>
              </a:r>
              <a:endParaRPr lang="ko-KR" altLang="en-US" sz="2400" spc="-1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42" name="직선 연결선 5"/>
            <p:cNvCxnSpPr/>
            <p:nvPr/>
          </p:nvCxnSpPr>
          <p:spPr>
            <a:xfrm>
              <a:off x="363703" y="1019075"/>
              <a:ext cx="1099826" cy="0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84785" y="248239"/>
            <a:ext cx="1564005" cy="29278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빅데이터활용 프로젝트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6" name="그림 15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19484" y="6306657"/>
            <a:ext cx="1951692" cy="31180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576310" y="1581223"/>
            <a:ext cx="2526030" cy="1398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z="3600" spc="-150">
                <a:solidFill>
                  <a:srgbClr val="f6c30a">
                    <a:alpha val="80000"/>
                  </a:srgbClr>
                </a:solidFill>
              </a:rPr>
              <a:t>웨이브</a:t>
            </a: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컨텐츠</a:t>
            </a:r>
            <a:endParaRPr kumimoji="1" lang="ko-KR" altLang="en-US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장르 </a:t>
            </a:r>
            <a:r>
              <a:rPr kumimoji="1" lang="ko-Kore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선호도</a:t>
            </a:r>
            <a:endParaRPr kumimoji="1" lang="en-US" altLang="ko-KR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08117" y="3060620"/>
            <a:ext cx="3446697" cy="4236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pc="-150"/>
              <a:t>액션</a:t>
            </a:r>
            <a:r>
              <a:rPr kumimoji="1" lang="en-US" altLang="ko-KR" spc="-150"/>
              <a:t>/</a:t>
            </a:r>
            <a:r>
              <a:rPr kumimoji="1" lang="ko-KR" altLang="en-US" spc="-150"/>
              <a:t> 범죄  장르가 높은 선호도를 보인다</a:t>
            </a:r>
            <a:r>
              <a:rPr kumimoji="1" lang="en-US" altLang="ko-KR" spc="-150"/>
              <a:t>.</a:t>
            </a:r>
            <a:endParaRPr kumimoji="1" lang="en-US" altLang="ko-KR" spc="-150"/>
          </a:p>
        </p:txBody>
      </p:sp>
      <p:sp>
        <p:nvSpPr>
          <p:cNvPr id="19" name="TextBox 18"/>
          <p:cNvSpPr txBox="1"/>
          <p:nvPr/>
        </p:nvSpPr>
        <p:spPr>
          <a:xfrm>
            <a:off x="8408117" y="3898081"/>
            <a:ext cx="3332398" cy="10815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pc="-150"/>
              <a:t>크롤링을 하면서 본 결과</a:t>
            </a:r>
            <a:r>
              <a:rPr kumimoji="1" lang="en-US" altLang="ko-KR" spc="-150"/>
              <a:t>,</a:t>
            </a:r>
            <a:endParaRPr kumimoji="1" lang="en-US" altLang="ko-KR" spc="-150"/>
          </a:p>
          <a:p>
            <a:pPr>
              <a:lnSpc>
                <a:spcPct val="120000"/>
              </a:lnSpc>
              <a:defRPr/>
            </a:pPr>
            <a:r>
              <a:rPr kumimoji="1" lang="ko-KR" altLang="en-US" spc="-150"/>
              <a:t>타 플랫폼에 비해 </a:t>
            </a:r>
            <a:r>
              <a:rPr kumimoji="1" lang="en-US" altLang="ko-KR" spc="-150"/>
              <a:t>,</a:t>
            </a:r>
            <a:r>
              <a:rPr kumimoji="1" lang="ko-KR" altLang="en-US" spc="-150"/>
              <a:t> 옛날 드라마</a:t>
            </a:r>
            <a:r>
              <a:rPr kumimoji="1" lang="en-US" altLang="ko-KR" spc="-150"/>
              <a:t>/</a:t>
            </a:r>
            <a:r>
              <a:rPr kumimoji="1" lang="ko-KR" altLang="en-US" spc="-150"/>
              <a:t> 영화가</a:t>
            </a:r>
            <a:endParaRPr kumimoji="1" lang="ko-KR" altLang="en-US" spc="-150"/>
          </a:p>
          <a:p>
            <a:pPr>
              <a:lnSpc>
                <a:spcPct val="120000"/>
              </a:lnSpc>
              <a:defRPr/>
            </a:pPr>
            <a:r>
              <a:rPr kumimoji="1" lang="ko-KR" altLang="en-US" spc="-150"/>
              <a:t>높은 조회 수를 보이는 경향</a:t>
            </a:r>
            <a:r>
              <a:rPr kumimoji="1" lang="en-US" altLang="ko-KR" spc="-150"/>
              <a:t>.</a:t>
            </a:r>
            <a:endParaRPr kumimoji="1" lang="en-US" altLang="ko-KR" spc="-15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63529" y="391887"/>
            <a:ext cx="6644062" cy="664406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408117" y="3613429"/>
            <a:ext cx="551099" cy="4232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pc="-150">
                <a:solidFill>
                  <a:srgbClr val="f6c30a"/>
                </a:solidFill>
              </a:rPr>
              <a:t>특징</a:t>
            </a:r>
            <a:endParaRPr kumimoji="1" lang="en-US" altLang="ko-KR" spc="-150">
              <a:solidFill>
                <a:srgbClr val="f6c30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21811" y="2225405"/>
            <a:ext cx="3567002" cy="96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en-US" altLang="ko-KR" sz="48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ko-KR" altLang="en-US" sz="48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프로젝트 결과</a:t>
            </a:r>
            <a:endParaRPr kumimoji="1" lang="ko-Kore-KR" altLang="en-US" sz="48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cxnSp>
        <p:nvCxnSpPr>
          <p:cNvPr id="19" name="직선 연결선[R] 18"/>
          <p:cNvCxnSpPr/>
          <p:nvPr/>
        </p:nvCxnSpPr>
        <p:spPr>
          <a:xfrm>
            <a:off x="753649" y="1954060"/>
            <a:ext cx="106847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/>
          <p:nvPr/>
        </p:nvCxnSpPr>
        <p:spPr>
          <a:xfrm>
            <a:off x="753649" y="3244241"/>
            <a:ext cx="106847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751561" y="2379945"/>
            <a:ext cx="475989" cy="4759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-43815" y="163067"/>
            <a:ext cx="1564005" cy="292228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빅데이터활용 프로젝트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9" name="그림 8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19484" y="6306657"/>
            <a:ext cx="1951692" cy="31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12192000" cy="7095744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51118" y="118396"/>
            <a:ext cx="11889764" cy="6765362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1315764" y="1159699"/>
            <a:ext cx="9291276" cy="1010096"/>
            <a:chOff x="1499290" y="2194943"/>
            <a:chExt cx="9291276" cy="1010096"/>
          </a:xfrm>
        </p:grpSpPr>
        <p:sp>
          <p:nvSpPr>
            <p:cNvPr id="19" name="TextBox 18"/>
            <p:cNvSpPr txBox="1"/>
            <p:nvPr/>
          </p:nvSpPr>
          <p:spPr>
            <a:xfrm>
              <a:off x="1956482" y="2194943"/>
              <a:ext cx="1004534" cy="4481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kumimoji="1" lang="en-US" altLang="ko-KR" sz="2000" b="1" spc="-150">
                  <a:solidFill>
                    <a:schemeClr val="tx1">
                      <a:lumMod val="85000"/>
                      <a:lumOff val="15000"/>
                      <a:alpha val="80000"/>
                    </a:schemeClr>
                  </a:solidFill>
                </a:rPr>
                <a:t>Youtube</a:t>
              </a:r>
              <a:endParaRPr kumimoji="1" lang="ko-Kore-KR" altLang="en-US" sz="2000" b="1" spc="-150">
                <a:solidFill>
                  <a:schemeClr val="tx1">
                    <a:lumMod val="85000"/>
                    <a:lumOff val="15000"/>
                    <a:alpha val="80000"/>
                  </a:schemeClr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499290" y="2772699"/>
              <a:ext cx="298495" cy="270417"/>
            </a:xfrm>
            <a:prstGeom prst="ellipse">
              <a:avLst/>
            </a:prstGeom>
            <a:solidFill>
              <a:srgbClr val="f6c3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20721" y="2537286"/>
              <a:ext cx="8869845" cy="6677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kumimoji="1" lang="ko-KR" altLang="en-US" sz="3200" b="1" spc="-15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</a:rPr>
                <a:t>음악</a:t>
              </a:r>
              <a:r>
                <a:rPr kumimoji="1" lang="en-US" altLang="ko-KR" sz="3200" b="1" spc="-15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</a:rPr>
                <a:t>,</a:t>
              </a:r>
              <a:r>
                <a:rPr kumimoji="1" lang="ko-KR" altLang="en-US" sz="3200" b="1" spc="-15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</a:rPr>
                <a:t> 게임과 같은 </a:t>
              </a:r>
              <a:r>
                <a:rPr kumimoji="1" lang="en-US" altLang="ko-KR" sz="3200" b="1" spc="-15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</a:rPr>
                <a:t>10</a:t>
              </a:r>
              <a:r>
                <a:rPr kumimoji="1" lang="ko-KR" altLang="en-US" sz="3200" b="1" spc="-15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</a:rPr>
                <a:t> 분 내외 짧은 영상들이 조회수가 높다</a:t>
              </a:r>
              <a:r>
                <a:rPr kumimoji="1" lang="en-US" altLang="ko-KR" sz="3200" b="1" spc="-15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</a:rPr>
                <a:t>.</a:t>
              </a:r>
              <a:endParaRPr kumimoji="1" lang="ko-Kore-KR" altLang="en-US" sz="3200" b="1" spc="-15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 rot="0">
            <a:off x="258581" y="248239"/>
            <a:ext cx="1697901" cy="770836"/>
            <a:chOff x="258581" y="248239"/>
            <a:chExt cx="1697901" cy="770836"/>
          </a:xfrm>
        </p:grpSpPr>
        <p:grpSp>
          <p:nvGrpSpPr>
            <p:cNvPr id="27" name="그룹 26"/>
            <p:cNvGrpSpPr/>
            <p:nvPr/>
          </p:nvGrpSpPr>
          <p:grpSpPr>
            <a:xfrm rot="0">
              <a:off x="258581" y="525992"/>
              <a:ext cx="1697901" cy="493083"/>
              <a:chOff x="258581" y="525992"/>
              <a:chExt cx="1697901" cy="493083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258581" y="525992"/>
                <a:ext cx="1728334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400" spc="-150">
                    <a:solidFill>
                      <a:schemeClr val="bg2">
                        <a:lumMod val="25000"/>
                      </a:schemeClr>
                    </a:solidFill>
                  </a:rPr>
                  <a:t>프로젝트 결과</a:t>
                </a:r>
                <a:endParaRPr lang="ko-KR" altLang="en-US" sz="2400" spc="-1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cxnSp>
            <p:nvCxnSpPr>
              <p:cNvPr id="31" name="직선 연결선 5"/>
              <p:cNvCxnSpPr/>
              <p:nvPr/>
            </p:nvCxnSpPr>
            <p:spPr>
              <a:xfrm>
                <a:off x="363703" y="1019075"/>
                <a:ext cx="1099826" cy="0"/>
              </a:xfrm>
              <a:prstGeom prst="line">
                <a:avLst/>
              </a:prstGeom>
              <a:ln w="222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184785" y="248239"/>
              <a:ext cx="1564005" cy="29278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4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빅데이터활용 프로젝트</a:t>
              </a:r>
              <a:endPara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2" name="그림 31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19484" y="6306657"/>
            <a:ext cx="1951692" cy="311809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 rot="0">
            <a:off x="1315764" y="3463595"/>
            <a:ext cx="7708005" cy="1588637"/>
            <a:chOff x="1499290" y="1931745"/>
            <a:chExt cx="7708005" cy="1588637"/>
          </a:xfrm>
        </p:grpSpPr>
        <p:sp>
          <p:nvSpPr>
            <p:cNvPr id="18" name="TextBox 17"/>
            <p:cNvSpPr txBox="1"/>
            <p:nvPr/>
          </p:nvSpPr>
          <p:spPr>
            <a:xfrm>
              <a:off x="1956482" y="1931745"/>
              <a:ext cx="3328634" cy="4492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kumimoji="1" lang="en-US" altLang="ko-KR" sz="2000" b="1" spc="-150">
                  <a:solidFill>
                    <a:schemeClr val="tx1">
                      <a:lumMod val="85000"/>
                      <a:lumOff val="15000"/>
                      <a:alpha val="80000"/>
                    </a:schemeClr>
                  </a:solidFill>
                </a:rPr>
                <a:t>Youtube,</a:t>
              </a:r>
              <a:r>
                <a:rPr kumimoji="1" lang="ko-KR" altLang="en-US" sz="2000" b="1" spc="-150">
                  <a:solidFill>
                    <a:schemeClr val="tx1">
                      <a:lumMod val="85000"/>
                      <a:lumOff val="15000"/>
                      <a:alpha val="80000"/>
                    </a:schemeClr>
                  </a:solidFill>
                </a:rPr>
                <a:t> </a:t>
              </a:r>
              <a:r>
                <a:rPr kumimoji="1" lang="en-US" altLang="ko-KR" sz="2000" b="1" spc="-150">
                  <a:solidFill>
                    <a:schemeClr val="tx1">
                      <a:lumMod val="85000"/>
                      <a:lumOff val="15000"/>
                      <a:alpha val="80000"/>
                    </a:schemeClr>
                  </a:solidFill>
                </a:rPr>
                <a:t>TV,</a:t>
              </a:r>
              <a:r>
                <a:rPr kumimoji="1" lang="ko-KR" altLang="en-US" sz="2000" b="1" spc="-150">
                  <a:solidFill>
                    <a:schemeClr val="tx1">
                      <a:lumMod val="85000"/>
                      <a:lumOff val="15000"/>
                      <a:alpha val="80000"/>
                    </a:schemeClr>
                  </a:solidFill>
                </a:rPr>
                <a:t> </a:t>
              </a:r>
              <a:r>
                <a:rPr kumimoji="1" lang="en-US" altLang="ko-KR" sz="2000" b="1" spc="-150">
                  <a:solidFill>
                    <a:schemeClr val="tx1">
                      <a:lumMod val="85000"/>
                      <a:lumOff val="15000"/>
                      <a:alpha val="80000"/>
                    </a:schemeClr>
                  </a:solidFill>
                </a:rPr>
                <a:t>OTT </a:t>
              </a:r>
              <a:r>
                <a:rPr kumimoji="1" lang="ko-KR" altLang="en-US" sz="2000" b="1" spc="-150">
                  <a:solidFill>
                    <a:schemeClr val="tx1">
                      <a:lumMod val="85000"/>
                      <a:lumOff val="15000"/>
                      <a:alpha val="80000"/>
                    </a:schemeClr>
                  </a:solidFill>
                </a:rPr>
                <a:t>통합 분석 결과</a:t>
              </a:r>
              <a:endParaRPr kumimoji="1" lang="ko-Kore-KR" altLang="en-US" sz="2000" b="1" spc="-150">
                <a:solidFill>
                  <a:schemeClr val="tx1">
                    <a:lumMod val="85000"/>
                    <a:lumOff val="15000"/>
                    <a:alpha val="80000"/>
                  </a:schemeClr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1499290" y="2772699"/>
              <a:ext cx="298495" cy="270417"/>
            </a:xfrm>
            <a:prstGeom prst="ellipse">
              <a:avLst/>
            </a:prstGeom>
            <a:solidFill>
              <a:srgbClr val="f6c3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27738" y="2295431"/>
              <a:ext cx="7034028" cy="1257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kumimoji="1" lang="ko-KR" altLang="en-US" sz="3200" b="1" spc="-15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</a:rPr>
                <a:t>음악</a:t>
              </a:r>
              <a:r>
                <a:rPr kumimoji="1" lang="en-US" altLang="ko-KR" sz="3200" b="1" spc="-15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</a:rPr>
                <a:t>,</a:t>
              </a:r>
              <a:r>
                <a:rPr kumimoji="1" lang="ko-KR" altLang="en-US" sz="3200" b="1" spc="-15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</a:rPr>
                <a:t> 애니메이션</a:t>
              </a:r>
              <a:r>
                <a:rPr kumimoji="1" lang="en-US" altLang="ko-KR" sz="3200" b="1" spc="-15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</a:rPr>
                <a:t>,</a:t>
              </a:r>
              <a:r>
                <a:rPr kumimoji="1" lang="ko-KR" altLang="en-US" sz="3200" b="1" spc="-15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</a:rPr>
                <a:t> 엔터테이먼트</a:t>
              </a:r>
              <a:r>
                <a:rPr kumimoji="1" lang="en-US" altLang="ko-KR" sz="3200" b="1" spc="-15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</a:rPr>
                <a:t>,</a:t>
              </a:r>
              <a:r>
                <a:rPr kumimoji="1" lang="ko-KR" altLang="en-US" sz="3200" b="1" spc="-15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</a:rPr>
                <a:t> 로맨틱 코메디</a:t>
              </a:r>
              <a:endParaRPr kumimoji="1" lang="ko-KR" altLang="en-US" sz="3200" b="1" spc="-15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kumimoji="1" lang="ko-KR" altLang="en-US" sz="3200" b="1" spc="-15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</a:rPr>
                <a:t>장르 등이 선호도가 높다</a:t>
              </a:r>
              <a:r>
                <a:rPr kumimoji="1" lang="en-US" altLang="ko-KR" sz="3200" b="1" spc="-15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</a:rPr>
                <a:t>.</a:t>
              </a:r>
              <a:r>
                <a:rPr kumimoji="1" lang="ko-KR" altLang="en-US" sz="3200" b="1" spc="-15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</a:rPr>
                <a:t>   </a:t>
              </a:r>
              <a:endParaRPr kumimoji="1" lang="ko-Kore-KR" altLang="en-US" sz="3200" b="1" spc="-15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 rot="0">
            <a:off x="1315764" y="2308965"/>
            <a:ext cx="5580216" cy="976363"/>
            <a:chOff x="1499290" y="2194943"/>
            <a:chExt cx="5580216" cy="976363"/>
          </a:xfrm>
        </p:grpSpPr>
        <p:sp>
          <p:nvSpPr>
            <p:cNvPr id="23" name="TextBox 22"/>
            <p:cNvSpPr txBox="1"/>
            <p:nvPr/>
          </p:nvSpPr>
          <p:spPr>
            <a:xfrm>
              <a:off x="1956482" y="2194943"/>
              <a:ext cx="528284" cy="4513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kumimoji="1" lang="en-US" altLang="ko-Kore-KR" sz="2000" b="1" spc="-150">
                  <a:solidFill>
                    <a:schemeClr val="tx1">
                      <a:lumMod val="85000"/>
                      <a:lumOff val="15000"/>
                      <a:alpha val="80000"/>
                    </a:schemeClr>
                  </a:solidFill>
                </a:rPr>
                <a:t>TV</a:t>
              </a:r>
              <a:endParaRPr kumimoji="1" lang="ko-Kore-KR" altLang="en-US" sz="2000" b="1" spc="-150">
                <a:solidFill>
                  <a:schemeClr val="tx1">
                    <a:lumMod val="85000"/>
                    <a:lumOff val="15000"/>
                    <a:alpha val="80000"/>
                  </a:schemeClr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1499290" y="2772699"/>
              <a:ext cx="298495" cy="270417"/>
            </a:xfrm>
            <a:prstGeom prst="ellipse">
              <a:avLst/>
            </a:prstGeom>
            <a:solidFill>
              <a:srgbClr val="f6c3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20721" y="2537286"/>
              <a:ext cx="4983645" cy="6710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kumimoji="1" lang="ko-KR" altLang="en-US" sz="3200" b="1" spc="-15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</a:rPr>
                <a:t>예능 장르에 대한 시청률이 높다</a:t>
              </a:r>
              <a:r>
                <a:rPr kumimoji="1" lang="en-US" altLang="ko-KR" sz="3200" b="1" spc="-15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</a:rPr>
                <a:t>.</a:t>
              </a:r>
              <a:endParaRPr kumimoji="1" lang="ko-Kore-KR" altLang="en-US" sz="3200" b="1" spc="-15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 rot="0">
            <a:off x="1318453" y="5230499"/>
            <a:ext cx="9776877" cy="976363"/>
            <a:chOff x="1499290" y="2194943"/>
            <a:chExt cx="9776877" cy="976363"/>
          </a:xfrm>
        </p:grpSpPr>
        <p:sp>
          <p:nvSpPr>
            <p:cNvPr id="37" name="TextBox 36"/>
            <p:cNvSpPr txBox="1"/>
            <p:nvPr/>
          </p:nvSpPr>
          <p:spPr>
            <a:xfrm>
              <a:off x="1956482" y="2194943"/>
              <a:ext cx="1059906" cy="4444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kumimoji="1" lang="ko-KR" altLang="en-US" sz="2000" b="1" spc="-150">
                  <a:solidFill>
                    <a:schemeClr val="tx1">
                      <a:lumMod val="85000"/>
                      <a:lumOff val="15000"/>
                      <a:alpha val="80000"/>
                    </a:schemeClr>
                  </a:solidFill>
                </a:rPr>
                <a:t>추가 분석</a:t>
              </a:r>
              <a:endParaRPr kumimoji="1" lang="ko-Kore-KR" altLang="en-US" sz="2000" b="1" spc="-150">
                <a:solidFill>
                  <a:schemeClr val="tx1">
                    <a:lumMod val="85000"/>
                    <a:lumOff val="15000"/>
                    <a:alpha val="80000"/>
                  </a:schemeClr>
                </a:solidFill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1499290" y="2772699"/>
              <a:ext cx="298495" cy="270417"/>
            </a:xfrm>
            <a:prstGeom prst="ellipse">
              <a:avLst/>
            </a:prstGeom>
            <a:solidFill>
              <a:srgbClr val="f6c3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920721" y="2537286"/>
              <a:ext cx="9095756" cy="6641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kumimoji="1" lang="ko-KR" altLang="en-US" sz="3200" b="1" spc="-15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</a:rPr>
                <a:t>구독자 수와 조회 수는 특정 수치를 넘지 않는 이상 비례한다</a:t>
              </a:r>
              <a:r>
                <a:rPr kumimoji="1" lang="en-US" altLang="ko-KR" sz="3200" b="1" spc="-15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</a:rPr>
                <a:t>.</a:t>
              </a:r>
              <a:endParaRPr kumimoji="1" lang="ko-Kore-KR" altLang="en-US" sz="3200" b="1" spc="-15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ea typeface="배달의민족 한나체 Pro"/>
            </a:endParaRPr>
          </a:p>
        </p:txBody>
      </p:sp>
      <p:cxnSp>
        <p:nvCxnSpPr>
          <p:cNvPr id="10" name="직선 연결선 48"/>
          <p:cNvCxnSpPr/>
          <p:nvPr/>
        </p:nvCxnSpPr>
        <p:spPr>
          <a:xfrm>
            <a:off x="0" y="3599145"/>
            <a:ext cx="347947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9085" y="2145852"/>
            <a:ext cx="2335530" cy="1433643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spc="-150"/>
              <a:t>TEAM</a:t>
            </a:r>
            <a:endParaRPr lang="en-US" altLang="ko-KR" sz="4400" spc="-150"/>
          </a:p>
          <a:p>
            <a:pPr algn="ctr">
              <a:defRPr/>
            </a:pPr>
            <a:r>
              <a:rPr lang="en-US" altLang="ko-KR" sz="4400" spc="-150"/>
              <a:t>MEMBER</a:t>
            </a:r>
            <a:endParaRPr lang="en-US" altLang="ko-KR" sz="4400" spc="-150"/>
          </a:p>
        </p:txBody>
      </p:sp>
      <p:sp>
        <p:nvSpPr>
          <p:cNvPr id="12" name="타원 11"/>
          <p:cNvSpPr/>
          <p:nvPr/>
        </p:nvSpPr>
        <p:spPr>
          <a:xfrm flipH="1" flipV="1">
            <a:off x="2993831" y="707409"/>
            <a:ext cx="989611" cy="10068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3" name="직선 연결선 48"/>
          <p:cNvCxnSpPr/>
          <p:nvPr/>
        </p:nvCxnSpPr>
        <p:spPr>
          <a:xfrm flipV="1">
            <a:off x="3488638" y="0"/>
            <a:ext cx="0" cy="68580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42285" y="905543"/>
            <a:ext cx="802005" cy="6356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ko-KR" altLang="en-US"/>
              <a:t>팀장</a:t>
            </a:r>
            <a:endParaRPr kumimoji="1" lang="ko-KR" altLang="en-US"/>
          </a:p>
          <a:p>
            <a:pPr algn="ctr">
              <a:defRPr/>
            </a:pPr>
            <a:r>
              <a:rPr kumimoji="1" lang="ko-KR" altLang="en-US"/>
              <a:t>발표자</a:t>
            </a:r>
            <a:endParaRPr kumimoji="1" lang="ko-Kore-KR" altLang="en-US"/>
          </a:p>
        </p:txBody>
      </p:sp>
      <p:sp>
        <p:nvSpPr>
          <p:cNvPr id="16" name="타원 15"/>
          <p:cNvSpPr/>
          <p:nvPr/>
        </p:nvSpPr>
        <p:spPr>
          <a:xfrm flipH="1" flipV="1">
            <a:off x="3009727" y="3088969"/>
            <a:ext cx="989611" cy="10068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 flipH="1" flipV="1">
            <a:off x="2984664" y="5240815"/>
            <a:ext cx="989611" cy="10068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226221" y="3414479"/>
            <a:ext cx="58949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ore-KR" altLang="en-US"/>
              <a:t>팀원</a:t>
            </a:r>
            <a:endParaRPr kumimoji="1" lang="ko-Kore-KR" altLang="en-US"/>
          </a:p>
        </p:txBody>
      </p:sp>
      <p:pic>
        <p:nvPicPr>
          <p:cNvPr id="26" name="Picture 10" descr="왕관 아이콘 일러스트 ai 무료다운로드 free crown icon - Urbanbrush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226221" y="537386"/>
            <a:ext cx="533142" cy="566169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3203942" y="5540595"/>
            <a:ext cx="58319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ore-KR" altLang="en-US"/>
              <a:t>팀원</a:t>
            </a:r>
            <a:endParaRPr kumimoji="1" lang="ko-Kore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-43815" y="163067"/>
            <a:ext cx="1564005" cy="292228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빅데이터활용 프로젝트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5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19484" y="6306657"/>
            <a:ext cx="1951692" cy="31180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 rot="0">
            <a:off x="4506157" y="613899"/>
            <a:ext cx="3107071" cy="1229618"/>
            <a:chOff x="4529070" y="790803"/>
            <a:chExt cx="3107071" cy="1229618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4563404" y="790803"/>
              <a:ext cx="3072737" cy="1138773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BM HANNA Pro OTF"/>
                <a:ea typeface="BM HANNA Pro OTF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29070" y="881648"/>
              <a:ext cx="3072744" cy="11221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박민국</a:t>
              </a:r>
              <a:endPara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defRPr/>
              </a:pPr>
              <a:r>
                <a:rPr lang="ko-KR" altLang="en-US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역할 </a:t>
              </a:r>
              <a:r>
                <a:rPr lang="en-US" altLang="ko-KR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</a:t>
              </a:r>
              <a:r>
                <a:rPr lang="ko-KR" altLang="en-US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유튜브 데이터 크롤링</a:t>
              </a:r>
              <a:r>
                <a:rPr lang="en-US" altLang="ko-KR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ko-KR" altLang="en-US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ko-KR" altLang="en-US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defRPr/>
              </a:pPr>
              <a:r>
                <a:rPr lang="ko-KR" altLang="en-US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시각화</a:t>
              </a:r>
              <a:r>
                <a:rPr lang="en-US" altLang="ko-KR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ko-KR" altLang="en-US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트렌드 분석 및 예측</a:t>
              </a:r>
              <a:endParaRPr lang="ko-KR" altLang="en-US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0">
                <a:defRPr/>
              </a:pPr>
              <a:endParaRPr kumimoji="1" lang="ko-Kore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 rot="0">
            <a:off x="4542464" y="2977592"/>
            <a:ext cx="3107071" cy="1229618"/>
            <a:chOff x="4529070" y="790803"/>
            <a:chExt cx="3107071" cy="1229618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4563404" y="790803"/>
              <a:ext cx="3072737" cy="1138773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BM HANNA Pro OTF"/>
                <a:ea typeface="BM HANNA Pro OTF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29070" y="881648"/>
              <a:ext cx="3072744" cy="11206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윤정인</a:t>
              </a:r>
              <a:endPara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defRPr/>
              </a:pPr>
              <a:r>
                <a:rPr lang="ko-KR" altLang="en-US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역할 </a:t>
              </a:r>
              <a:r>
                <a:rPr lang="en-US" altLang="ko-KR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</a:t>
              </a:r>
              <a:r>
                <a:rPr lang="ko-KR" altLang="en-US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TV</a:t>
              </a:r>
              <a:r>
                <a:rPr lang="ko-KR" altLang="en-US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데이터 크롤링</a:t>
              </a:r>
              <a:r>
                <a:rPr lang="en-US" altLang="ko-KR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ko-KR" altLang="en-US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ko-KR" altLang="en-US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defRPr/>
              </a:pPr>
              <a:r>
                <a:rPr lang="ko-KR" altLang="en-US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시각화</a:t>
              </a:r>
              <a:r>
                <a:rPr lang="en-US" altLang="ko-KR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ko-KR" altLang="en-US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트렌드 분석 및 예측</a:t>
              </a:r>
              <a:endParaRPr lang="ko-KR" altLang="en-US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0">
                <a:defRPr/>
              </a:pPr>
              <a:endParaRPr kumimoji="1" lang="ko-Kore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rot="0">
            <a:off x="4530414" y="5129438"/>
            <a:ext cx="3107071" cy="1229618"/>
            <a:chOff x="4529070" y="790803"/>
            <a:chExt cx="3107071" cy="1229618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4563404" y="790803"/>
              <a:ext cx="3072737" cy="1138773"/>
            </a:xfrm>
            <a:prstGeom prst="roundRect">
              <a:avLst>
                <a:gd name="adj" fmla="val 16667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BM HANNA Pro OTF"/>
                <a:ea typeface="BM HANNA Pro OTF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29070" y="881648"/>
              <a:ext cx="3072744" cy="1121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이종현</a:t>
              </a:r>
              <a:endParaRPr lang="ko-KR" altLang="en-US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defRPr/>
              </a:pPr>
              <a:r>
                <a:rPr lang="ko-KR" altLang="en-US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역할 </a:t>
              </a:r>
              <a:r>
                <a:rPr lang="en-US" altLang="ko-KR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</a:t>
              </a:r>
              <a:r>
                <a:rPr lang="ko-KR" altLang="en-US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OTT</a:t>
              </a:r>
              <a:r>
                <a:rPr lang="ko-KR" altLang="en-US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데이터 크롤링</a:t>
              </a:r>
              <a:r>
                <a:rPr lang="en-US" altLang="ko-KR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ko-KR" altLang="en-US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ko-KR" altLang="en-US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defRPr/>
              </a:pPr>
              <a:r>
                <a:rPr lang="ko-KR" altLang="en-US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시각화</a:t>
              </a:r>
              <a:r>
                <a:rPr lang="en-US" altLang="ko-KR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ko-KR" altLang="en-US" sz="16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트렌드 분석 및 예측</a:t>
              </a:r>
              <a:endParaRPr lang="ko-KR" altLang="en-US" sz="1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0">
                <a:defRPr/>
              </a:pPr>
              <a:endParaRPr kumimoji="1" lang="ko-Kore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0"/>
            <a:ext cx="12192000" cy="7095744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51118" y="118396"/>
            <a:ext cx="11889764" cy="6765362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 rot="0">
            <a:off x="184785" y="248239"/>
            <a:ext cx="1783080" cy="770836"/>
            <a:chOff x="184785" y="248239"/>
            <a:chExt cx="1783080" cy="770836"/>
          </a:xfrm>
        </p:grpSpPr>
        <p:grpSp>
          <p:nvGrpSpPr>
            <p:cNvPr id="27" name="그룹 26"/>
            <p:cNvGrpSpPr/>
            <p:nvPr/>
          </p:nvGrpSpPr>
          <p:grpSpPr>
            <a:xfrm rot="0">
              <a:off x="258581" y="525992"/>
              <a:ext cx="1709284" cy="493083"/>
              <a:chOff x="258581" y="525992"/>
              <a:chExt cx="1709284" cy="493083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258581" y="525992"/>
                <a:ext cx="1709284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400" spc="-150">
                    <a:solidFill>
                      <a:schemeClr val="bg2">
                        <a:lumMod val="25000"/>
                      </a:schemeClr>
                    </a:solidFill>
                  </a:rPr>
                  <a:t>프로젝트 소감</a:t>
                </a:r>
                <a:endParaRPr lang="ko-KR" altLang="en-US" sz="2400" spc="-1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cxnSp>
            <p:nvCxnSpPr>
              <p:cNvPr id="31" name="직선 연결선 5"/>
              <p:cNvCxnSpPr/>
              <p:nvPr/>
            </p:nvCxnSpPr>
            <p:spPr>
              <a:xfrm>
                <a:off x="363703" y="1019075"/>
                <a:ext cx="1099826" cy="0"/>
              </a:xfrm>
              <a:prstGeom prst="line">
                <a:avLst/>
              </a:prstGeom>
              <a:ln w="222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184785" y="248239"/>
              <a:ext cx="1564005" cy="29278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4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빅데이터활용 프로젝트</a:t>
              </a:r>
              <a:endPara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2" name="그림 31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19484" y="6306657"/>
            <a:ext cx="1951692" cy="311809"/>
          </a:xfrm>
          <a:prstGeom prst="rect">
            <a:avLst/>
          </a:prstGeom>
        </p:spPr>
      </p:pic>
      <p:pic>
        <p:nvPicPr>
          <p:cNvPr id="10" name="그림 9" descr="인형, 장난감, 사람, 실내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35200" y="1280652"/>
            <a:ext cx="1016000" cy="1231900"/>
          </a:xfrm>
          <a:prstGeom prst="rect">
            <a:avLst/>
          </a:prstGeom>
        </p:spPr>
      </p:pic>
      <p:pic>
        <p:nvPicPr>
          <p:cNvPr id="12" name="그림 11" descr="인형, 장난감, 사람, 실내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78050" y="3077908"/>
            <a:ext cx="1130300" cy="1193800"/>
          </a:xfrm>
          <a:prstGeom prst="rect">
            <a:avLst/>
          </a:prstGeom>
        </p:spPr>
      </p:pic>
      <p:pic>
        <p:nvPicPr>
          <p:cNvPr id="14" name="그림 13" descr="실내, 인형, 장난감, 사람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20899" y="4837064"/>
            <a:ext cx="1130301" cy="115409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23240" y="2512552"/>
            <a:ext cx="639919" cy="3631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spc="-150">
                <a:solidFill>
                  <a:schemeClr val="tx1">
                    <a:alpha val="80000"/>
                  </a:schemeClr>
                </a:solidFill>
                <a:latin typeface="BM HANNA Pro OTF"/>
                <a:ea typeface="BM HANNA Pro OTF"/>
              </a:rPr>
              <a:t>박민국</a:t>
            </a:r>
            <a:endParaRPr kumimoji="1" lang="ko-Kore-KR" altLang="en-US" sz="1600" spc="-150">
              <a:solidFill>
                <a:schemeClr val="tx1">
                  <a:alpha val="80000"/>
                </a:schemeClr>
              </a:solidFill>
              <a:latin typeface="BM HANNA Pro OTF"/>
              <a:ea typeface="BM HANNA Pro OTF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423240" y="4354830"/>
            <a:ext cx="641522" cy="3631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BM HANNA Pro OTF"/>
                <a:ea typeface="BM HANNA Pro OTF"/>
              </a:rPr>
              <a:t>윤정인</a:t>
            </a:r>
            <a:endParaRPr kumimoji="1" lang="ko-Kore-KR" altLang="en-US" sz="1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BM HANNA Pro OTF"/>
              <a:ea typeface="BM HANNA Pro OTF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74899" y="6074283"/>
            <a:ext cx="639919" cy="3631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BM HANNA Pro OTF"/>
                <a:ea typeface="BM HANNA Pro OTF"/>
              </a:rPr>
              <a:t>이종현</a:t>
            </a:r>
            <a:endParaRPr kumimoji="1" lang="ko-Kore-KR" altLang="en-US" sz="1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BM HANNA Pro OTF"/>
              <a:ea typeface="BM HANNA Pro OTF"/>
            </a:endParaRPr>
          </a:p>
        </p:txBody>
      </p:sp>
      <p:pic>
        <p:nvPicPr>
          <p:cNvPr id="43" name="Picture 10" descr="왕관 아이콘 일러스트 ai 무료다운로드 free crown icon - Urbanbrush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108328" y="2449979"/>
            <a:ext cx="533142" cy="566169"/>
          </a:xfrm>
          <a:prstGeom prst="rect">
            <a:avLst/>
          </a:prstGeom>
          <a:noFill/>
        </p:spPr>
      </p:pic>
      <p:sp>
        <p:nvSpPr>
          <p:cNvPr id="45" name="사각형: 둥근 모서리 4"/>
          <p:cNvSpPr/>
          <p:nvPr/>
        </p:nvSpPr>
        <p:spPr>
          <a:xfrm>
            <a:off x="4057548" y="1422648"/>
            <a:ext cx="6145567" cy="1193800"/>
          </a:xfrm>
          <a:prstGeom prst="roundRect">
            <a:avLst>
              <a:gd name="adj" fmla="val 4597"/>
            </a:avLst>
          </a:prstGeom>
          <a:noFill/>
          <a:ln>
            <a:solidFill>
              <a:srgbClr val="f6d3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사각형: 둥근 모서리 4"/>
          <p:cNvSpPr/>
          <p:nvPr/>
        </p:nvSpPr>
        <p:spPr>
          <a:xfrm>
            <a:off x="4057548" y="3077908"/>
            <a:ext cx="6145567" cy="1193800"/>
          </a:xfrm>
          <a:prstGeom prst="roundRect">
            <a:avLst>
              <a:gd name="adj" fmla="val 4597"/>
            </a:avLst>
          </a:prstGeom>
          <a:noFill/>
          <a:ln>
            <a:solidFill>
              <a:srgbClr val="f6d3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사각형: 둥근 모서리 4"/>
          <p:cNvSpPr/>
          <p:nvPr/>
        </p:nvSpPr>
        <p:spPr>
          <a:xfrm>
            <a:off x="4057548" y="4817212"/>
            <a:ext cx="6145567" cy="1193800"/>
          </a:xfrm>
          <a:prstGeom prst="roundRect">
            <a:avLst>
              <a:gd name="adj" fmla="val 4597"/>
            </a:avLst>
          </a:prstGeom>
          <a:noFill/>
          <a:ln>
            <a:solidFill>
              <a:srgbClr val="f6d3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4083686" y="3274881"/>
            <a:ext cx="6145568" cy="857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400" spc="-150"/>
              <a:t>주제가 생각보다 분석하는게 어렵다고 느껴져서 고민도 많고 부족한 점도 </a:t>
            </a:r>
            <a:endParaRPr kumimoji="1" lang="ko-KR" altLang="en-US" sz="1400" spc="-150"/>
          </a:p>
          <a:p>
            <a:pPr>
              <a:lnSpc>
                <a:spcPct val="120000"/>
              </a:lnSpc>
              <a:defRPr/>
            </a:pPr>
            <a:r>
              <a:rPr kumimoji="1" lang="ko-KR" altLang="en-US" sz="1400" spc="-150"/>
              <a:t>많았지만</a:t>
            </a:r>
            <a:r>
              <a:rPr kumimoji="1" lang="en-US" altLang="ko-KR" sz="1400" spc="-150"/>
              <a:t>,</a:t>
            </a:r>
            <a:r>
              <a:rPr kumimoji="1" lang="ko-KR" altLang="en-US" sz="1400" spc="-150"/>
              <a:t> 팀원 분들 모두 편하게 대해주셔서 부담감 없이 진행할 수 있었습니다</a:t>
            </a:r>
            <a:r>
              <a:rPr kumimoji="1" lang="en-US" altLang="ko-KR" sz="1400" spc="-150"/>
              <a:t>.</a:t>
            </a:r>
            <a:r>
              <a:rPr kumimoji="1" lang="ko-KR" altLang="en-US" sz="1400" spc="-150"/>
              <a:t> </a:t>
            </a:r>
            <a:endParaRPr kumimoji="1" lang="ko-KR" altLang="en-US" sz="1400" spc="-150"/>
          </a:p>
          <a:p>
            <a:pPr>
              <a:lnSpc>
                <a:spcPct val="120000"/>
              </a:lnSpc>
              <a:defRPr/>
            </a:pPr>
            <a:r>
              <a:rPr kumimoji="1" lang="ko-KR" altLang="en-US" sz="1400" spc="-150"/>
              <a:t>마지막 전공 프로젝트라는 게 아쉬울 정도로 좋은 팀원을 만나 재미있게 마무리 할 수 있어 좋았습니다 </a:t>
            </a:r>
            <a:r>
              <a:rPr kumimoji="1" lang="en-US" altLang="ko-KR" sz="1400" spc="-150"/>
              <a:t>!</a:t>
            </a:r>
            <a:r>
              <a:rPr kumimoji="1" lang="ko-KR" altLang="en-US" sz="1400" spc="-150"/>
              <a:t> </a:t>
            </a:r>
            <a:endParaRPr kumimoji="1" lang="en-US" altLang="ko-KR" sz="1400" spc="-150"/>
          </a:p>
        </p:txBody>
      </p:sp>
      <p:sp>
        <p:nvSpPr>
          <p:cNvPr id="51" name="TextBox 50"/>
          <p:cNvSpPr txBox="1"/>
          <p:nvPr/>
        </p:nvSpPr>
        <p:spPr>
          <a:xfrm>
            <a:off x="4083686" y="4977880"/>
            <a:ext cx="6145568" cy="859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400" spc="-150"/>
              <a:t>기존에 있던 데이터를 쓰는게 아니라 손수 하나하나 크롤링을 해서 분석한 점이 가장 뿌듯합니다</a:t>
            </a:r>
            <a:r>
              <a:rPr kumimoji="1" lang="en-US" altLang="ko-KR" sz="1400" spc="-150"/>
              <a:t>.</a:t>
            </a:r>
            <a:endParaRPr kumimoji="1" lang="en-US" altLang="ko-KR" sz="1400" spc="-150"/>
          </a:p>
          <a:p>
            <a:pPr>
              <a:lnSpc>
                <a:spcPct val="120000"/>
              </a:lnSpc>
              <a:defRPr/>
            </a:pPr>
            <a:r>
              <a:rPr kumimoji="1" lang="ko-KR" altLang="en-US" sz="1400" spc="-150"/>
              <a:t>또한 좋은 팀원을 만나서 같이 프로젝트를 할 수 있어서 너무 좋았습니다</a:t>
            </a:r>
            <a:r>
              <a:rPr kumimoji="1" lang="en-US" altLang="ko-KR" sz="1400" spc="-150"/>
              <a:t>.</a:t>
            </a:r>
            <a:r>
              <a:rPr kumimoji="1" lang="ko-KR" altLang="en-US" sz="1400" spc="-150"/>
              <a:t> 빅데이터반에서 진행하는</a:t>
            </a:r>
            <a:endParaRPr kumimoji="1" lang="ko-KR" altLang="en-US" sz="1400" spc="-150"/>
          </a:p>
          <a:p>
            <a:pPr>
              <a:lnSpc>
                <a:spcPct val="120000"/>
              </a:lnSpc>
              <a:defRPr/>
            </a:pPr>
            <a:r>
              <a:rPr kumimoji="1" lang="ko-KR" altLang="en-US" sz="1400" spc="-150"/>
              <a:t>마지막 프로젝트가 좋은 결과로 끝이 나서 뿌듯합니다</a:t>
            </a:r>
            <a:r>
              <a:rPr kumimoji="1" lang="en-US" altLang="ko-KR" sz="1400" spc="-150"/>
              <a:t>!</a:t>
            </a:r>
            <a:r>
              <a:rPr kumimoji="1" lang="ko-KR" altLang="en-US" sz="1400" spc="-150"/>
              <a:t> </a:t>
            </a:r>
            <a:endParaRPr kumimoji="1" lang="en-US" altLang="ko-KR" sz="1400" spc="-150"/>
          </a:p>
        </p:txBody>
      </p:sp>
      <p:sp>
        <p:nvSpPr>
          <p:cNvPr id="52" name="TextBox 51"/>
          <p:cNvSpPr txBox="1"/>
          <p:nvPr/>
        </p:nvSpPr>
        <p:spPr>
          <a:xfrm>
            <a:off x="4083686" y="1504449"/>
            <a:ext cx="6145568" cy="1093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100" spc="-150"/>
              <a:t>우선 조원들이 너무 잘 따라와 주고 팀장으로 부족한 부분을 팀원들과 서로 상의하면서 채울 수 있어서 좋은 경험이 되었습니다</a:t>
            </a:r>
            <a:r>
              <a:rPr kumimoji="1" lang="en-US" altLang="ko-KR" sz="1100" spc="-150"/>
              <a:t>.</a:t>
            </a:r>
            <a:endParaRPr kumimoji="1" lang="en-US" altLang="ko-KR" sz="1100" spc="-150"/>
          </a:p>
          <a:p>
            <a:pPr>
              <a:lnSpc>
                <a:spcPct val="120000"/>
              </a:lnSpc>
              <a:defRPr/>
            </a:pPr>
            <a:r>
              <a:rPr kumimoji="1" lang="ko-KR" altLang="en-US" sz="1100" spc="-150"/>
              <a:t>데이터 분석을 하면서 뻔하다고 생각한 부분도 있지만 생각보다 재미있는 지표가 나오기도 하여서 사람들이 어떠한 트랜드의 영상을 보는지 알게 되었습니다</a:t>
            </a:r>
            <a:r>
              <a:rPr kumimoji="1" lang="en-US" altLang="ko-KR" sz="1100" spc="-150"/>
              <a:t>.</a:t>
            </a:r>
            <a:endParaRPr kumimoji="1" lang="en-US" altLang="ko-KR" sz="1100" spc="-150"/>
          </a:p>
          <a:p>
            <a:pPr>
              <a:lnSpc>
                <a:spcPct val="120000"/>
              </a:lnSpc>
              <a:defRPr/>
            </a:pPr>
            <a:r>
              <a:rPr kumimoji="1" lang="ko-KR" altLang="en-US" sz="1100" spc="-150"/>
              <a:t>또한 이번 프로젝트를 통해 사람들의 능력을 이끌어 내는법을 조금이나마 배우게 되었고 프로잭트의 결과가 자료를 더 얻을 수 있었으면 하는 아쉬움이 남게 되었습니다</a:t>
            </a:r>
            <a:r>
              <a:rPr kumimoji="1" lang="en-US" altLang="ko-KR" sz="1100" spc="-150"/>
              <a:t>.</a:t>
            </a:r>
            <a:endParaRPr kumimoji="1" lang="en-US" altLang="ko-KR" sz="1100" spc="-1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59272" y="2127974"/>
            <a:ext cx="2799343" cy="965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en-US" altLang="ko-KR" sz="48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ko-KR" altLang="en-US" sz="48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감사합니다</a:t>
            </a:r>
            <a:endParaRPr kumimoji="1" lang="ko-Kore-KR" altLang="en-US" sz="48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cxnSp>
        <p:nvCxnSpPr>
          <p:cNvPr id="19" name="직선 연결선[R] 18"/>
          <p:cNvCxnSpPr/>
          <p:nvPr/>
        </p:nvCxnSpPr>
        <p:spPr>
          <a:xfrm>
            <a:off x="753649" y="1954060"/>
            <a:ext cx="106847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/>
          <p:nvPr/>
        </p:nvCxnSpPr>
        <p:spPr>
          <a:xfrm>
            <a:off x="753649" y="3244241"/>
            <a:ext cx="106847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751561" y="2379945"/>
            <a:ext cx="475989" cy="4759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-43815" y="163067"/>
            <a:ext cx="1564005" cy="292228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빅데이터활용 프로젝트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9" name="그림 8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19484" y="6306657"/>
            <a:ext cx="1951692" cy="31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21811" y="2225405"/>
            <a:ext cx="3613104" cy="8206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4800" b="1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cs typeface="Arial Black"/>
              </a:rPr>
              <a:t>주제 선정 배경</a:t>
            </a:r>
            <a:endParaRPr kumimoji="1" lang="ko-Kore-KR" altLang="en-US" sz="4800" b="1">
              <a:cs typeface="Arial Black"/>
            </a:endParaRPr>
          </a:p>
        </p:txBody>
      </p:sp>
      <p:cxnSp>
        <p:nvCxnSpPr>
          <p:cNvPr id="19" name="직선 연결선[R] 18"/>
          <p:cNvCxnSpPr/>
          <p:nvPr/>
        </p:nvCxnSpPr>
        <p:spPr>
          <a:xfrm>
            <a:off x="753649" y="1954060"/>
            <a:ext cx="106847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/>
          <p:nvPr/>
        </p:nvCxnSpPr>
        <p:spPr>
          <a:xfrm>
            <a:off x="753649" y="3244241"/>
            <a:ext cx="106847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751561" y="2379945"/>
            <a:ext cx="475989" cy="4759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-43815" y="163067"/>
            <a:ext cx="1564005" cy="292228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빅데이터활용 프로젝트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2" name="그림 11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19484" y="6306657"/>
            <a:ext cx="1951692" cy="31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6688299"/>
            <a:ext cx="12191999" cy="157463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62876" y="4381302"/>
            <a:ext cx="556563" cy="358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  <a:latin typeface="맑은 고딕"/>
                <a:ea typeface="맑은 고딕"/>
              </a:rPr>
              <a:t>시인</a:t>
            </a:r>
            <a:endParaRPr kumimoji="1" lang="ko-Kore-KR" altLang="en-US" sz="16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2876" y="5358331"/>
            <a:ext cx="556563" cy="3586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  <a:latin typeface="맑은 고딕"/>
                <a:ea typeface="맑은 고딕"/>
              </a:rPr>
              <a:t>토끼</a:t>
            </a:r>
            <a:endParaRPr kumimoji="1" lang="ko-Kore-KR" altLang="en-US" sz="16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38" name="그룹 37"/>
          <p:cNvGrpSpPr/>
          <p:nvPr/>
        </p:nvGrpSpPr>
        <p:grpSpPr>
          <a:xfrm rot="0">
            <a:off x="258581" y="525992"/>
            <a:ext cx="1835759" cy="493083"/>
            <a:chOff x="258581" y="525992"/>
            <a:chExt cx="1835759" cy="493083"/>
          </a:xfrm>
        </p:grpSpPr>
        <p:sp>
          <p:nvSpPr>
            <p:cNvPr id="40" name="TextBox 39"/>
            <p:cNvSpPr txBox="1"/>
            <p:nvPr/>
          </p:nvSpPr>
          <p:spPr>
            <a:xfrm>
              <a:off x="258581" y="525992"/>
              <a:ext cx="183575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spc="-150">
                  <a:solidFill>
                    <a:schemeClr val="bg2">
                      <a:lumMod val="25000"/>
                    </a:schemeClr>
                  </a:solidFill>
                </a:rPr>
                <a:t>주제 선정 배경</a:t>
              </a:r>
              <a:endParaRPr lang="ko-KR" altLang="en-US" sz="2400" spc="-1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42" name="직선 연결선 5"/>
            <p:cNvCxnSpPr/>
            <p:nvPr/>
          </p:nvCxnSpPr>
          <p:spPr>
            <a:xfrm>
              <a:off x="363703" y="1019075"/>
              <a:ext cx="1099826" cy="0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19484" y="6306657"/>
            <a:ext cx="1951692" cy="31180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4785" y="248239"/>
            <a:ext cx="1564005" cy="29278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빅데이터활용 프로젝트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39224" y="1753876"/>
            <a:ext cx="5512768" cy="42877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7770" t="14630" r="15740" b="15820"/>
          <a:stretch>
            <a:fillRect/>
          </a:stretch>
        </p:blipFill>
        <p:spPr>
          <a:xfrm>
            <a:off x="2769709" y="1387558"/>
            <a:ext cx="1988195" cy="15413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76460" y="1720539"/>
            <a:ext cx="1556320" cy="87543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0008" y="3567313"/>
            <a:ext cx="1947247" cy="1986665"/>
          </a:xfrm>
          <a:prstGeom prst="rect">
            <a:avLst/>
          </a:prstGeom>
        </p:spPr>
      </p:pic>
      <p:pic>
        <p:nvPicPr>
          <p:cNvPr id="14" name="그림 13" descr="텍스트, 클립아트이(가) 표시된 사진  자동 생성된 설명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439166" y="4027258"/>
            <a:ext cx="2184400" cy="9271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673599" y="3851131"/>
            <a:ext cx="1422400" cy="1422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815392" y="1333177"/>
            <a:ext cx="4405374" cy="7413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en-US" altLang="ko-KR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en-US" altLang="ko-KR" sz="3600" spc="-150">
                <a:solidFill>
                  <a:srgbClr val="f6c30a">
                    <a:alpha val="80000"/>
                  </a:srgbClr>
                </a:solidFill>
              </a:rPr>
              <a:t>IF</a:t>
            </a:r>
            <a:r>
              <a:rPr kumimoji="1" lang="en-US" altLang="ko-KR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</a:t>
            </a: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우리가 </a:t>
            </a:r>
            <a:r>
              <a:rPr kumimoji="1" lang="en-US" altLang="ko-KR" sz="3600" spc="-150">
                <a:solidFill>
                  <a:srgbClr val="f6c30a">
                    <a:alpha val="80000"/>
                  </a:srgbClr>
                </a:solidFill>
              </a:rPr>
              <a:t>PD</a:t>
            </a: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가 된다면</a:t>
            </a:r>
            <a:r>
              <a:rPr kumimoji="1" lang="en-US" altLang="ko-KR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?</a:t>
            </a:r>
            <a:endParaRPr kumimoji="1" lang="ko-Kore-KR" altLang="en-US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6688299"/>
            <a:ext cx="12191999" cy="157463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62876" y="4381302"/>
            <a:ext cx="556563" cy="358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  <a:latin typeface="맑은 고딕"/>
                <a:ea typeface="맑은 고딕"/>
              </a:rPr>
              <a:t>시인</a:t>
            </a:r>
            <a:endParaRPr kumimoji="1" lang="ko-Kore-KR" altLang="en-US" sz="16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2876" y="5358331"/>
            <a:ext cx="556563" cy="3586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  <a:latin typeface="맑은 고딕"/>
                <a:ea typeface="맑은 고딕"/>
              </a:rPr>
              <a:t>토끼</a:t>
            </a:r>
            <a:endParaRPr kumimoji="1" lang="ko-Kore-KR" altLang="en-US" sz="16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16" name="그림 15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19484" y="6306657"/>
            <a:ext cx="1951692" cy="31180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184785" y="248239"/>
            <a:ext cx="1909555" cy="770836"/>
            <a:chOff x="184785" y="248239"/>
            <a:chExt cx="1909555" cy="770836"/>
          </a:xfrm>
        </p:grpSpPr>
        <p:grpSp>
          <p:nvGrpSpPr>
            <p:cNvPr id="38" name="그룹 37"/>
            <p:cNvGrpSpPr/>
            <p:nvPr/>
          </p:nvGrpSpPr>
          <p:grpSpPr>
            <a:xfrm rot="0">
              <a:off x="258581" y="525992"/>
              <a:ext cx="1835759" cy="493083"/>
              <a:chOff x="258581" y="525992"/>
              <a:chExt cx="1835759" cy="493083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258581" y="525992"/>
                <a:ext cx="1835759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400" spc="-150">
                    <a:solidFill>
                      <a:schemeClr val="bg2">
                        <a:lumMod val="25000"/>
                      </a:schemeClr>
                    </a:solidFill>
                  </a:rPr>
                  <a:t>주제 선정 배경</a:t>
                </a:r>
                <a:endParaRPr lang="ko-KR" altLang="en-US" sz="2400" spc="-1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cxnSp>
            <p:nvCxnSpPr>
              <p:cNvPr id="42" name="직선 연결선 5"/>
              <p:cNvCxnSpPr/>
              <p:nvPr/>
            </p:nvCxnSpPr>
            <p:spPr>
              <a:xfrm>
                <a:off x="363703" y="1019075"/>
                <a:ext cx="1099826" cy="0"/>
              </a:xfrm>
              <a:prstGeom prst="line">
                <a:avLst/>
              </a:prstGeom>
              <a:ln w="222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184785" y="248239"/>
              <a:ext cx="1564005" cy="29278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4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빅데이터활용 프로젝트</a:t>
              </a:r>
              <a:endPara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715231" y="1564580"/>
            <a:ext cx="1443384" cy="7480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사용 툴</a:t>
            </a:r>
            <a:endParaRPr kumimoji="1" lang="ko-Kore-KR" altLang="en-US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90464" y="2652333"/>
            <a:ext cx="2993346" cy="157150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36952" y="1564579"/>
            <a:ext cx="1798562" cy="7480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사용 언어</a:t>
            </a:r>
            <a:endParaRPr kumimoji="1" lang="ko-Kore-KR" altLang="en-US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22321" y="2761678"/>
            <a:ext cx="4668524" cy="1571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12191"/>
            <a:ext cx="1218980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" name="직사각형 3"/>
          <p:cNvSpPr/>
          <p:nvPr/>
        </p:nvSpPr>
        <p:spPr>
          <a:xfrm>
            <a:off x="-1" y="1"/>
            <a:ext cx="5334435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6404" y="2073428"/>
            <a:ext cx="326738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600" b="1" spc="-300">
                <a:cs typeface="Arial Black"/>
              </a:rPr>
              <a:t>프로젝트 수행 방향</a:t>
            </a:r>
            <a:endParaRPr kumimoji="1" lang="ko-Kore-KR" altLang="en-US" sz="3600" b="1" spc="-300">
              <a:cs typeface="Arial Black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22808" y="2327303"/>
            <a:ext cx="163596" cy="127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grpSp>
        <p:nvGrpSpPr>
          <p:cNvPr id="2" name="그룹 1"/>
          <p:cNvGrpSpPr/>
          <p:nvPr/>
        </p:nvGrpSpPr>
        <p:grpSpPr>
          <a:xfrm rot="0">
            <a:off x="5812970" y="1650148"/>
            <a:ext cx="5350581" cy="713759"/>
            <a:chOff x="5812970" y="1650148"/>
            <a:chExt cx="5350581" cy="713759"/>
          </a:xfrm>
        </p:grpSpPr>
        <p:sp>
          <p:nvSpPr>
            <p:cNvPr id="17" name="타원 16"/>
            <p:cNvSpPr/>
            <p:nvPr/>
          </p:nvSpPr>
          <p:spPr>
            <a:xfrm>
              <a:off x="5812970" y="1650148"/>
              <a:ext cx="762731" cy="7137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en-US" altLang="ko-KR" sz="2800" b="1">
                  <a:latin typeface="Arial Black"/>
                  <a:cs typeface="Arial Black"/>
                </a:rPr>
                <a:t>1</a:t>
              </a:r>
              <a:endParaRPr kumimoji="1" lang="ko-Kore-KR" altLang="en-US" sz="4000" b="1">
                <a:latin typeface="Arial Black"/>
                <a:cs typeface="Arial Black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575700" y="1729681"/>
              <a:ext cx="4587852" cy="5258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kumimoji="1" lang="ko-KR" altLang="en-US" sz="2400" spc="-150"/>
                <a:t>컨텐츠에 대한 정보 </a:t>
              </a:r>
              <a:r>
                <a:rPr kumimoji="1" lang="ko-KR" altLang="en-US" sz="2400" spc="-150">
                  <a:solidFill>
                    <a:srgbClr val="f6c30a"/>
                  </a:solidFill>
                </a:rPr>
                <a:t>크롤링</a:t>
              </a:r>
              <a:r>
                <a:rPr kumimoji="1" lang="ko-KR" altLang="en-US" sz="2400" spc="-150"/>
                <a:t> 및 </a:t>
              </a:r>
              <a:r>
                <a:rPr kumimoji="1" lang="ko-KR" altLang="en-US" sz="2400" spc="-150">
                  <a:solidFill>
                    <a:srgbClr val="f6c30a"/>
                  </a:solidFill>
                </a:rPr>
                <a:t>전처리</a:t>
              </a:r>
              <a:endParaRPr kumimoji="1" lang="ko-Kore-KR" altLang="en-US" sz="2400" spc="-150">
                <a:solidFill>
                  <a:srgbClr val="f6c30a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 rot="0">
            <a:off x="5812969" y="4786565"/>
            <a:ext cx="5052108" cy="713759"/>
            <a:chOff x="5812969" y="4786565"/>
            <a:chExt cx="5052108" cy="713759"/>
          </a:xfrm>
        </p:grpSpPr>
        <p:sp>
          <p:nvSpPr>
            <p:cNvPr id="23" name="타원 22"/>
            <p:cNvSpPr/>
            <p:nvPr/>
          </p:nvSpPr>
          <p:spPr>
            <a:xfrm>
              <a:off x="5812969" y="4786565"/>
              <a:ext cx="762731" cy="71375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en-US" altLang="ko-Kore-KR" sz="2800" b="1">
                  <a:latin typeface="Arial Black"/>
                  <a:cs typeface="Arial Black"/>
                </a:rPr>
                <a:t>3</a:t>
              </a:r>
              <a:endParaRPr kumimoji="1" lang="ko-Kore-KR" altLang="en-US" sz="2400" b="1">
                <a:latin typeface="Arial Black"/>
                <a:cs typeface="Arial Black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659163" y="4894145"/>
              <a:ext cx="4205914" cy="5236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kumimoji="1" lang="ko-Kore-KR" altLang="en-US" sz="2400" spc="-150"/>
                <a:t>데이터</a:t>
              </a:r>
              <a:r>
                <a:rPr kumimoji="1" lang="ko-KR" altLang="en-US" sz="2400" spc="-150">
                  <a:solidFill>
                    <a:srgbClr val="f6c30a"/>
                  </a:solidFill>
                </a:rPr>
                <a:t> 분석</a:t>
              </a:r>
              <a:endParaRPr kumimoji="1" lang="ko-Kore-KR" altLang="en-US" sz="2400" spc="-150">
                <a:solidFill>
                  <a:srgbClr val="f6c30a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 rot="0">
            <a:off x="258581" y="248239"/>
            <a:ext cx="1835759" cy="770836"/>
            <a:chOff x="258581" y="248239"/>
            <a:chExt cx="1835759" cy="770836"/>
          </a:xfrm>
        </p:grpSpPr>
        <p:grpSp>
          <p:nvGrpSpPr>
            <p:cNvPr id="22" name="그룹 21"/>
            <p:cNvGrpSpPr/>
            <p:nvPr/>
          </p:nvGrpSpPr>
          <p:grpSpPr>
            <a:xfrm rot="0">
              <a:off x="258581" y="525992"/>
              <a:ext cx="1835759" cy="493083"/>
              <a:chOff x="258581" y="525992"/>
              <a:chExt cx="1835759" cy="493083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258581" y="525992"/>
                <a:ext cx="1835759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400" spc="-150">
                    <a:solidFill>
                      <a:schemeClr val="bg2">
                        <a:lumMod val="25000"/>
                      </a:schemeClr>
                    </a:solidFill>
                  </a:rPr>
                  <a:t>주제 선정 배경</a:t>
                </a:r>
                <a:endParaRPr lang="ko-KR" altLang="en-US" sz="2400" spc="-1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cxnSp>
            <p:nvCxnSpPr>
              <p:cNvPr id="38" name="직선 연결선 5"/>
              <p:cNvCxnSpPr/>
              <p:nvPr/>
            </p:nvCxnSpPr>
            <p:spPr>
              <a:xfrm>
                <a:off x="363703" y="1019075"/>
                <a:ext cx="1099826" cy="0"/>
              </a:xfrm>
              <a:prstGeom prst="line">
                <a:avLst/>
              </a:prstGeom>
              <a:ln w="222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184785" y="248239"/>
              <a:ext cx="1564005" cy="29278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4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빅데이터활용 프로젝트</a:t>
              </a:r>
              <a:endPara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9" name="그림 38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19484" y="6306657"/>
            <a:ext cx="1951692" cy="311809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 rot="0">
            <a:off x="5812970" y="3146276"/>
            <a:ext cx="5690141" cy="713759"/>
            <a:chOff x="5812970" y="3146276"/>
            <a:chExt cx="5690141" cy="713759"/>
          </a:xfrm>
        </p:grpSpPr>
        <p:sp>
          <p:nvSpPr>
            <p:cNvPr id="21" name="타원 20"/>
            <p:cNvSpPr/>
            <p:nvPr/>
          </p:nvSpPr>
          <p:spPr>
            <a:xfrm>
              <a:off x="5812970" y="3146276"/>
              <a:ext cx="762731" cy="71375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en-US" altLang="ko-Kore-KR" sz="2800" b="1">
                  <a:latin typeface="Arial Black"/>
                  <a:cs typeface="Arial Black"/>
                </a:rPr>
                <a:t>2</a:t>
              </a:r>
              <a:endParaRPr kumimoji="1" lang="ko-Kore-KR" altLang="en-US" sz="2800" b="1">
                <a:latin typeface="Arial Black"/>
                <a:cs typeface="Arial Black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575700" y="3201948"/>
              <a:ext cx="4927412" cy="5204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kumimoji="1" lang="ko-KR" altLang="en-US" sz="2400" spc="-150"/>
                <a:t>가공된 데이터를 바탕으로 </a:t>
              </a:r>
              <a:r>
                <a:rPr kumimoji="1" lang="ko-KR" altLang="en-US" sz="2400" spc="-150">
                  <a:solidFill>
                    <a:srgbClr val="f6c30a"/>
                  </a:solidFill>
                </a:rPr>
                <a:t>시각화</a:t>
              </a:r>
              <a:endParaRPr kumimoji="1" lang="ko-Kore-KR" altLang="en-US" sz="2400" spc="-150">
                <a:solidFill>
                  <a:srgbClr val="f6c30a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21811" y="2225405"/>
            <a:ext cx="3413079" cy="8206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4800" b="1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cs typeface="Arial Black"/>
              </a:rPr>
              <a:t>프로젝트 과정</a:t>
            </a:r>
            <a:endParaRPr kumimoji="1" lang="ko-Kore-KR" altLang="en-US" sz="4800" b="1">
              <a:cs typeface="Arial Black"/>
            </a:endParaRPr>
          </a:p>
        </p:txBody>
      </p:sp>
      <p:cxnSp>
        <p:nvCxnSpPr>
          <p:cNvPr id="19" name="직선 연결선[R] 18"/>
          <p:cNvCxnSpPr/>
          <p:nvPr/>
        </p:nvCxnSpPr>
        <p:spPr>
          <a:xfrm>
            <a:off x="753649" y="1954060"/>
            <a:ext cx="106847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/>
          <p:nvPr/>
        </p:nvCxnSpPr>
        <p:spPr>
          <a:xfrm>
            <a:off x="753649" y="3244241"/>
            <a:ext cx="106847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751561" y="2379945"/>
            <a:ext cx="475989" cy="4759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-43815" y="163067"/>
            <a:ext cx="1564005" cy="292228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빅데이터활용 프로젝트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2" name="그림 11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19484" y="6306657"/>
            <a:ext cx="1951692" cy="31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6688299"/>
            <a:ext cx="12191999" cy="157463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62876" y="4381302"/>
            <a:ext cx="556563" cy="358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  <a:latin typeface="맑은 고딕"/>
                <a:ea typeface="맑은 고딕"/>
              </a:rPr>
              <a:t>시인</a:t>
            </a:r>
            <a:endParaRPr kumimoji="1" lang="ko-Kore-KR" altLang="en-US" sz="16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2876" y="5358331"/>
            <a:ext cx="556563" cy="3586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600" b="1" spc="-150">
                <a:solidFill>
                  <a:schemeClr val="bg1"/>
                </a:solidFill>
                <a:latin typeface="맑은 고딕"/>
                <a:ea typeface="맑은 고딕"/>
              </a:rPr>
              <a:t>토끼</a:t>
            </a:r>
            <a:endParaRPr kumimoji="1" lang="ko-Kore-KR" altLang="en-US" sz="16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38" name="그룹 37"/>
          <p:cNvGrpSpPr/>
          <p:nvPr/>
        </p:nvGrpSpPr>
        <p:grpSpPr>
          <a:xfrm rot="0">
            <a:off x="258581" y="525992"/>
            <a:ext cx="1737859" cy="493083"/>
            <a:chOff x="258581" y="525992"/>
            <a:chExt cx="1737859" cy="493083"/>
          </a:xfrm>
        </p:grpSpPr>
        <p:sp>
          <p:nvSpPr>
            <p:cNvPr id="40" name="TextBox 39"/>
            <p:cNvSpPr txBox="1"/>
            <p:nvPr/>
          </p:nvSpPr>
          <p:spPr>
            <a:xfrm>
              <a:off x="258581" y="525992"/>
              <a:ext cx="173785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spc="-150">
                  <a:solidFill>
                    <a:schemeClr val="bg2">
                      <a:lumMod val="25000"/>
                    </a:schemeClr>
                  </a:solidFill>
                </a:rPr>
                <a:t>프로젝트 과정</a:t>
              </a:r>
              <a:endParaRPr lang="ko-KR" altLang="en-US" sz="2400" spc="-1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42" name="직선 연결선 5"/>
            <p:cNvCxnSpPr/>
            <p:nvPr/>
          </p:nvCxnSpPr>
          <p:spPr>
            <a:xfrm>
              <a:off x="363703" y="1019075"/>
              <a:ext cx="1099826" cy="0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19484" y="6306657"/>
            <a:ext cx="1951692" cy="31180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4785" y="248239"/>
            <a:ext cx="1564005" cy="29278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빅데이터활용 프로젝트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52383" y="2102596"/>
            <a:ext cx="2525282" cy="743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3600" spc="-150">
                <a:solidFill>
                  <a:srgbClr val="f6c30a">
                    <a:alpha val="80000"/>
                  </a:srgbClr>
                </a:solidFill>
              </a:rPr>
              <a:t>유튜브</a:t>
            </a: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 크롤링</a:t>
            </a:r>
            <a:endParaRPr kumimoji="1" lang="ko-Kore-KR" altLang="en-US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82475" y="405958"/>
            <a:ext cx="948241" cy="7446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3600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rPr>
              <a:t>결과</a:t>
            </a:r>
            <a:endParaRPr kumimoji="1" lang="ko-Kore-KR" altLang="en-US" sz="3600" spc="-150">
              <a:solidFill>
                <a:schemeClr val="tx1">
                  <a:lumMod val="95000"/>
                  <a:lumOff val="5000"/>
                  <a:alpha val="8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662876" y="3169032"/>
            <a:ext cx="5134140" cy="1410486"/>
            <a:chOff x="432222" y="3475700"/>
            <a:chExt cx="5134140" cy="1410486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354921" y="3846905"/>
              <a:ext cx="751534" cy="648222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3448671" y="4156756"/>
              <a:ext cx="2117691" cy="7294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kumimoji="1" lang="ko-KR" altLang="en-US" spc="-15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BM HANNA Pro OTF"/>
                  <a:ea typeface="BM HANNA Pro OTF"/>
                </a:rPr>
                <a:t>채널 이름 </a:t>
              </a:r>
              <a:r>
                <a:rPr kumimoji="1" lang="en-US" altLang="ko-KR" spc="-15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BM HANNA Pro OTF"/>
                  <a:ea typeface="BM HANNA Pro OTF"/>
                </a:rPr>
                <a:t>,</a:t>
              </a:r>
              <a:r>
                <a:rPr kumimoji="1" lang="ko-KR" altLang="en-US" spc="-15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BM HANNA Pro OTF"/>
                  <a:ea typeface="BM HANNA Pro OTF"/>
                </a:rPr>
                <a:t> 장르 </a:t>
              </a:r>
              <a:r>
                <a:rPr kumimoji="1" lang="en-US" altLang="ko-KR" spc="-15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BM HANNA Pro OTF"/>
                  <a:ea typeface="BM HANNA Pro OTF"/>
                </a:rPr>
                <a:t>,</a:t>
              </a:r>
              <a:r>
                <a:rPr kumimoji="1" lang="ko-KR" altLang="en-US" spc="-15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BM HANNA Pro OTF"/>
                  <a:ea typeface="BM HANNA Pro OTF"/>
                </a:rPr>
                <a:t> </a:t>
              </a:r>
              <a:endParaRPr kumimoji="1" lang="ko-KR" altLang="en-US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BM HANNA Pro OTF"/>
                <a:ea typeface="BM HANNA Pro OTF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kumimoji="1" lang="ko-KR" altLang="en-US" spc="-15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BM HANNA Pro OTF"/>
                  <a:ea typeface="BM HANNA Pro OTF"/>
                </a:rPr>
                <a:t>구독자 수 </a:t>
              </a:r>
              <a:r>
                <a:rPr kumimoji="1" lang="en-US" altLang="ko-KR" spc="-15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BM HANNA Pro OTF"/>
                  <a:ea typeface="BM HANNA Pro OTF"/>
                </a:rPr>
                <a:t>,</a:t>
              </a:r>
              <a:r>
                <a:rPr kumimoji="1" lang="ko-KR" altLang="en-US" spc="-15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BM HANNA Pro OTF"/>
                  <a:ea typeface="BM HANNA Pro OTF"/>
                </a:rPr>
                <a:t> 조회 수</a:t>
              </a:r>
              <a:endParaRPr kumimoji="1" lang="ko-Kore-KR" altLang="en-US" spc="-15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BM HANNA Pro OTF"/>
                <a:ea typeface="BM HANNA Pro OTF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32222" y="3807041"/>
              <a:ext cx="1556320" cy="87543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rcRect l="21240" t="32690" r="20830" b="25550"/>
            <a:stretch>
              <a:fillRect/>
            </a:stretch>
          </p:blipFill>
          <p:spPr>
            <a:xfrm>
              <a:off x="3507208" y="3475700"/>
              <a:ext cx="2000619" cy="809739"/>
            </a:xfrm>
            <a:prstGeom prst="rect">
              <a:avLst/>
            </a:prstGeom>
          </p:spPr>
        </p:pic>
      </p:grpSp>
      <p:pic>
        <p:nvPicPr>
          <p:cNvPr id="9" name="그림 8" descr="테이블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655426" y="1312745"/>
            <a:ext cx="2780957" cy="49240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1">
      <a:majorFont>
        <a:latin typeface="배달의민족 한나체 Pro"/>
        <a:ea typeface="배달의민족 한나체 Pro"/>
        <a:cs typeface="Times New Roman"/>
      </a:majorFont>
      <a:minorFont>
        <a:latin typeface="배달의민족 한나체 Pro"/>
        <a:ea typeface="배달의민족 한나체 Pro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791</ep:Words>
  <ep:PresentationFormat>와이드스크린</ep:PresentationFormat>
  <ep:Paragraphs>196</ep:Paragraphs>
  <ep:Slides>31</ep:Slides>
  <ep:Notes>10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ep:HeadingPairs>
  <ep:TitlesOfParts>
    <vt:vector size="3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2020-04-23T02:50:06.000</dcterms:created>
  <dc:creator>이 희석</dc:creator>
  <cp:lastModifiedBy>dbswj</cp:lastModifiedBy>
  <dcterms:modified xsi:type="dcterms:W3CDTF">2021-10-25T05:01:03.479</dcterms:modified>
  <cp:revision>41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